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nva Sans" panose="020B0604020202020204" charset="0"/>
      <p:regular r:id="rId36"/>
    </p:embeddedFont>
    <p:embeddedFont>
      <p:font typeface="Canva Sans Bold" panose="020B0604020202020204" charset="0"/>
      <p:regular r:id="rId37"/>
    </p:embeddedFont>
    <p:embeddedFont>
      <p:font typeface="League Spartan" panose="020B0604020202020204" charset="0"/>
      <p:regular r:id="rId38"/>
    </p:embeddedFont>
    <p:embeddedFont>
      <p:font typeface="Noto Serif Ethiopic Condensed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0" d="100"/>
          <a:sy n="30" d="100"/>
        </p:scale>
        <p:origin x="109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grpSp>
        <p:nvGrpSpPr>
          <p:cNvPr id="2" name="Group 2"/>
          <p:cNvGrpSpPr/>
          <p:nvPr/>
        </p:nvGrpSpPr>
        <p:grpSpPr>
          <a:xfrm rot="770418">
            <a:off x="11312114" y="-1490330"/>
            <a:ext cx="9391789" cy="17931146"/>
            <a:chOff x="0" y="0"/>
            <a:chExt cx="2473557" cy="4722606"/>
          </a:xfrm>
        </p:grpSpPr>
        <p:sp>
          <p:nvSpPr>
            <p:cNvPr id="3" name="Freeform 3"/>
            <p:cNvSpPr/>
            <p:nvPr/>
          </p:nvSpPr>
          <p:spPr>
            <a:xfrm>
              <a:off x="0" y="0"/>
              <a:ext cx="2473558" cy="4722606"/>
            </a:xfrm>
            <a:custGeom>
              <a:avLst/>
              <a:gdLst/>
              <a:ahLst/>
              <a:cxnLst/>
              <a:rect l="l" t="t" r="r" b="b"/>
              <a:pathLst>
                <a:path w="2473558" h="4722606">
                  <a:moveTo>
                    <a:pt x="0" y="0"/>
                  </a:moveTo>
                  <a:lnTo>
                    <a:pt x="2473558" y="0"/>
                  </a:lnTo>
                  <a:lnTo>
                    <a:pt x="2473558" y="4722606"/>
                  </a:lnTo>
                  <a:lnTo>
                    <a:pt x="0" y="4722606"/>
                  </a:lnTo>
                  <a:close/>
                </a:path>
              </a:pathLst>
            </a:custGeom>
            <a:solidFill>
              <a:srgbClr val="FFFFFF"/>
            </a:solidFill>
          </p:spPr>
          <p:txBody>
            <a:bodyPr/>
            <a:lstStyle/>
            <a:p>
              <a:endParaRPr lang="en-US"/>
            </a:p>
          </p:txBody>
        </p:sp>
        <p:sp>
          <p:nvSpPr>
            <p:cNvPr id="4" name="TextBox 4"/>
            <p:cNvSpPr txBox="1"/>
            <p:nvPr/>
          </p:nvSpPr>
          <p:spPr>
            <a:xfrm>
              <a:off x="0" y="-38100"/>
              <a:ext cx="2473557" cy="476070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575670" y="3047026"/>
            <a:ext cx="6977070" cy="6292049"/>
          </a:xfrm>
          <a:custGeom>
            <a:avLst/>
            <a:gdLst/>
            <a:ahLst/>
            <a:cxnLst/>
            <a:rect l="l" t="t" r="r" b="b"/>
            <a:pathLst>
              <a:path w="6977070" h="6292049">
                <a:moveTo>
                  <a:pt x="0" y="0"/>
                </a:moveTo>
                <a:lnTo>
                  <a:pt x="6977070" y="0"/>
                </a:lnTo>
                <a:lnTo>
                  <a:pt x="6977070" y="6292048"/>
                </a:lnTo>
                <a:lnTo>
                  <a:pt x="0" y="6292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28304" y="1363615"/>
            <a:ext cx="10047365" cy="4829435"/>
          </a:xfrm>
          <a:prstGeom prst="rect">
            <a:avLst/>
          </a:prstGeom>
        </p:spPr>
        <p:txBody>
          <a:bodyPr lIns="0" tIns="0" rIns="0" bIns="0" rtlCol="0" anchor="t">
            <a:spAutoFit/>
          </a:bodyPr>
          <a:lstStyle/>
          <a:p>
            <a:pPr algn="ctr">
              <a:lnSpc>
                <a:spcPts val="19434"/>
              </a:lnSpc>
            </a:pPr>
            <a:r>
              <a:rPr lang="en-US" sz="13881" b="1">
                <a:solidFill>
                  <a:srgbClr val="FFFFFF"/>
                </a:solidFill>
                <a:latin typeface="Canva Sans Bold"/>
                <a:ea typeface="Canva Sans Bold"/>
                <a:cs typeface="Canva Sans Bold"/>
                <a:sym typeface="Canva Sans Bold"/>
              </a:rPr>
              <a:t>Superstore Project</a:t>
            </a:r>
          </a:p>
        </p:txBody>
      </p:sp>
      <p:sp>
        <p:nvSpPr>
          <p:cNvPr id="7" name="TextBox 7"/>
          <p:cNvSpPr txBox="1"/>
          <p:nvPr/>
        </p:nvSpPr>
        <p:spPr>
          <a:xfrm>
            <a:off x="1028700" y="6957226"/>
            <a:ext cx="9518669" cy="2301074"/>
          </a:xfrm>
          <a:prstGeom prst="rect">
            <a:avLst/>
          </a:prstGeom>
        </p:spPr>
        <p:txBody>
          <a:bodyPr lIns="0" tIns="0" rIns="0" bIns="0" rtlCol="0" anchor="t">
            <a:spAutoFit/>
          </a:bodyPr>
          <a:lstStyle/>
          <a:p>
            <a:pPr algn="ctr">
              <a:lnSpc>
                <a:spcPts val="9304"/>
              </a:lnSpc>
            </a:pPr>
            <a:r>
              <a:rPr lang="en-US" sz="6646">
                <a:solidFill>
                  <a:srgbClr val="FFFFFF"/>
                </a:solidFill>
                <a:latin typeface="Canva Sans"/>
                <a:ea typeface="Canva Sans"/>
                <a:cs typeface="Canva Sans"/>
                <a:sym typeface="Canva Sans"/>
              </a:rPr>
              <a:t>Analysis And Sales Forecasting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672285" y="62552"/>
            <a:ext cx="10169230" cy="1013072"/>
          </a:xfrm>
          <a:prstGeom prst="rect">
            <a:avLst/>
          </a:prstGeom>
        </p:spPr>
        <p:txBody>
          <a:bodyPr lIns="0" tIns="0" rIns="0" bIns="0" rtlCol="0" anchor="t">
            <a:spAutoFit/>
          </a:bodyPr>
          <a:lstStyle/>
          <a:p>
            <a:pPr algn="ctr">
              <a:lnSpc>
                <a:spcPts val="8330"/>
              </a:lnSpc>
            </a:pPr>
            <a:r>
              <a:rPr lang="en-US" sz="5950" b="1">
                <a:solidFill>
                  <a:srgbClr val="FFFFFF"/>
                </a:solidFill>
                <a:latin typeface="Canva Sans Bold"/>
                <a:ea typeface="Canva Sans Bold"/>
                <a:cs typeface="Canva Sans Bold"/>
                <a:sym typeface="Canva Sans Bold"/>
              </a:rPr>
              <a:t>4.Asking Questions</a:t>
            </a:r>
          </a:p>
        </p:txBody>
      </p:sp>
      <p:grpSp>
        <p:nvGrpSpPr>
          <p:cNvPr id="3" name="Group 3"/>
          <p:cNvGrpSpPr/>
          <p:nvPr/>
        </p:nvGrpSpPr>
        <p:grpSpPr>
          <a:xfrm rot="5400000">
            <a:off x="3420318" y="-4747440"/>
            <a:ext cx="9391789" cy="21217598"/>
            <a:chOff x="0" y="0"/>
            <a:chExt cx="2473557" cy="5588174"/>
          </a:xfrm>
        </p:grpSpPr>
        <p:sp>
          <p:nvSpPr>
            <p:cNvPr id="4" name="Freeform 4"/>
            <p:cNvSpPr/>
            <p:nvPr/>
          </p:nvSpPr>
          <p:spPr>
            <a:xfrm>
              <a:off x="0" y="0"/>
              <a:ext cx="2473558" cy="5588174"/>
            </a:xfrm>
            <a:custGeom>
              <a:avLst/>
              <a:gdLst/>
              <a:ahLst/>
              <a:cxnLst/>
              <a:rect l="l" t="t" r="r" b="b"/>
              <a:pathLst>
                <a:path w="2473558" h="5588174">
                  <a:moveTo>
                    <a:pt x="0" y="0"/>
                  </a:moveTo>
                  <a:lnTo>
                    <a:pt x="2473558" y="0"/>
                  </a:lnTo>
                  <a:lnTo>
                    <a:pt x="2473558" y="5588174"/>
                  </a:lnTo>
                  <a:lnTo>
                    <a:pt x="0" y="5588174"/>
                  </a:lnTo>
                  <a:close/>
                </a:path>
              </a:pathLst>
            </a:custGeom>
            <a:solidFill>
              <a:srgbClr val="FFFFFF"/>
            </a:solidFill>
          </p:spPr>
          <p:txBody>
            <a:bodyPr/>
            <a:lstStyle/>
            <a:p>
              <a:endParaRPr lang="en-US"/>
            </a:p>
          </p:txBody>
        </p:sp>
        <p:sp>
          <p:nvSpPr>
            <p:cNvPr id="5" name="TextBox 5"/>
            <p:cNvSpPr txBox="1"/>
            <p:nvPr/>
          </p:nvSpPr>
          <p:spPr>
            <a:xfrm>
              <a:off x="0" y="-38100"/>
              <a:ext cx="2473557" cy="562627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653469" y="9609638"/>
            <a:ext cx="9739411" cy="356234"/>
          </a:xfrm>
          <a:prstGeom prst="rect">
            <a:avLst/>
          </a:prstGeom>
        </p:spPr>
        <p:txBody>
          <a:bodyPr lIns="0" tIns="0" rIns="0" bIns="0" rtlCol="0" anchor="t">
            <a:spAutoFit/>
          </a:bodyPr>
          <a:lstStyle/>
          <a:p>
            <a:pPr algn="ctr">
              <a:lnSpc>
                <a:spcPts val="2940"/>
              </a:lnSpc>
            </a:pPr>
            <a:r>
              <a:rPr lang="en-US" sz="2100">
                <a:solidFill>
                  <a:srgbClr val="000000"/>
                </a:solidFill>
                <a:latin typeface="Canva Sans"/>
                <a:ea typeface="Canva Sans"/>
                <a:cs typeface="Canva Sans"/>
                <a:sym typeface="Canva Sans"/>
              </a:rPr>
              <a:t>Analysis And Sales Forecasting</a:t>
            </a:r>
          </a:p>
        </p:txBody>
      </p:sp>
      <p:sp>
        <p:nvSpPr>
          <p:cNvPr id="7" name="TextBox 7"/>
          <p:cNvSpPr txBox="1"/>
          <p:nvPr/>
        </p:nvSpPr>
        <p:spPr>
          <a:xfrm>
            <a:off x="591080" y="1344484"/>
            <a:ext cx="5146357"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1.what is the top 5 Selling Products</a:t>
            </a:r>
          </a:p>
        </p:txBody>
      </p:sp>
      <p:sp>
        <p:nvSpPr>
          <p:cNvPr id="8" name="TextBox 8"/>
          <p:cNvSpPr txBox="1"/>
          <p:nvPr/>
        </p:nvSpPr>
        <p:spPr>
          <a:xfrm>
            <a:off x="-5056809" y="1782888"/>
            <a:ext cx="18949489" cy="381644"/>
          </a:xfrm>
          <a:prstGeom prst="rect">
            <a:avLst/>
          </a:prstGeom>
        </p:spPr>
        <p:txBody>
          <a:bodyPr lIns="0" tIns="0" rIns="0" bIns="0" rtlCol="0" anchor="t">
            <a:spAutoFit/>
          </a:bodyPr>
          <a:lstStyle/>
          <a:p>
            <a:pPr algn="ctr">
              <a:lnSpc>
                <a:spcPts val="3114"/>
              </a:lnSpc>
            </a:pPr>
            <a:r>
              <a:rPr lang="en-US" sz="2224">
                <a:solidFill>
                  <a:srgbClr val="000000"/>
                </a:solidFill>
                <a:latin typeface="Canva Sans"/>
                <a:ea typeface="Canva Sans"/>
                <a:cs typeface="Canva Sans"/>
                <a:sym typeface="Canva Sans"/>
              </a:rPr>
              <a:t>2.What is the Averge Sales by Region For Canon product</a:t>
            </a:r>
          </a:p>
        </p:txBody>
      </p:sp>
      <p:sp>
        <p:nvSpPr>
          <p:cNvPr id="9" name="TextBox 9"/>
          <p:cNvSpPr txBox="1"/>
          <p:nvPr/>
        </p:nvSpPr>
        <p:spPr>
          <a:xfrm>
            <a:off x="-5361054" y="2116906"/>
            <a:ext cx="19253735" cy="398644"/>
          </a:xfrm>
          <a:prstGeom prst="rect">
            <a:avLst/>
          </a:prstGeom>
        </p:spPr>
        <p:txBody>
          <a:bodyPr lIns="0" tIns="0" rIns="0" bIns="0" rtlCol="0" anchor="t">
            <a:spAutoFit/>
          </a:bodyPr>
          <a:lstStyle/>
          <a:p>
            <a:pPr algn="ctr">
              <a:lnSpc>
                <a:spcPts val="3227"/>
              </a:lnSpc>
            </a:pPr>
            <a:r>
              <a:rPr lang="en-US" sz="2305">
                <a:solidFill>
                  <a:srgbClr val="000000"/>
                </a:solidFill>
                <a:latin typeface="Canva Sans"/>
                <a:ea typeface="Canva Sans"/>
                <a:cs typeface="Canva Sans"/>
                <a:sym typeface="Canva Sans"/>
              </a:rPr>
              <a:t>3.What ist the Average Sales by Region fo KI product</a:t>
            </a:r>
          </a:p>
        </p:txBody>
      </p:sp>
      <p:sp>
        <p:nvSpPr>
          <p:cNvPr id="10" name="TextBox 10"/>
          <p:cNvSpPr txBox="1"/>
          <p:nvPr/>
        </p:nvSpPr>
        <p:spPr>
          <a:xfrm>
            <a:off x="-6072202" y="2467926"/>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4.Which region generate the most sales ?</a:t>
            </a:r>
          </a:p>
        </p:txBody>
      </p:sp>
      <p:sp>
        <p:nvSpPr>
          <p:cNvPr id="11" name="TextBox 11"/>
          <p:cNvSpPr txBox="1"/>
          <p:nvPr/>
        </p:nvSpPr>
        <p:spPr>
          <a:xfrm>
            <a:off x="-6343582" y="2837799"/>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5.which state generate the most sales</a:t>
            </a:r>
          </a:p>
        </p:txBody>
      </p:sp>
      <p:sp>
        <p:nvSpPr>
          <p:cNvPr id="12" name="TextBox 12"/>
          <p:cNvSpPr txBox="1"/>
          <p:nvPr/>
        </p:nvSpPr>
        <p:spPr>
          <a:xfrm>
            <a:off x="-6536534" y="3265481"/>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6.What is the top 5 Cities by Sales</a:t>
            </a:r>
          </a:p>
        </p:txBody>
      </p:sp>
      <p:sp>
        <p:nvSpPr>
          <p:cNvPr id="13" name="TextBox 13"/>
          <p:cNvSpPr txBox="1"/>
          <p:nvPr/>
        </p:nvSpPr>
        <p:spPr>
          <a:xfrm>
            <a:off x="-5627373" y="3693162"/>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7.What is the averge Sales by product Category</a:t>
            </a:r>
          </a:p>
        </p:txBody>
      </p:sp>
      <p:sp>
        <p:nvSpPr>
          <p:cNvPr id="14" name="TextBox 14"/>
          <p:cNvSpPr txBox="1"/>
          <p:nvPr/>
        </p:nvSpPr>
        <p:spPr>
          <a:xfrm>
            <a:off x="-6072202" y="4120844"/>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8.which subCategory has the most Sales</a:t>
            </a:r>
          </a:p>
        </p:txBody>
      </p:sp>
      <p:sp>
        <p:nvSpPr>
          <p:cNvPr id="15" name="TextBox 15"/>
          <p:cNvSpPr txBox="1"/>
          <p:nvPr/>
        </p:nvSpPr>
        <p:spPr>
          <a:xfrm>
            <a:off x="-3363102" y="4976207"/>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10.Which segment generates the highest sales across different shipping modes?</a:t>
            </a:r>
          </a:p>
        </p:txBody>
      </p:sp>
      <p:sp>
        <p:nvSpPr>
          <p:cNvPr id="16" name="TextBox 16"/>
          <p:cNvSpPr txBox="1"/>
          <p:nvPr/>
        </p:nvSpPr>
        <p:spPr>
          <a:xfrm>
            <a:off x="-5827382" y="4548526"/>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9.What is the total Sales by cutomer Segment</a:t>
            </a:r>
          </a:p>
        </p:txBody>
      </p:sp>
      <p:sp>
        <p:nvSpPr>
          <p:cNvPr id="17" name="TextBox 17"/>
          <p:cNvSpPr txBox="1"/>
          <p:nvPr/>
        </p:nvSpPr>
        <p:spPr>
          <a:xfrm>
            <a:off x="-5627373" y="5403889"/>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11.What shipping mode sold the most products ?</a:t>
            </a:r>
          </a:p>
        </p:txBody>
      </p:sp>
      <p:sp>
        <p:nvSpPr>
          <p:cNvPr id="18" name="TextBox 18"/>
          <p:cNvSpPr txBox="1"/>
          <p:nvPr/>
        </p:nvSpPr>
        <p:spPr>
          <a:xfrm>
            <a:off x="-6343582" y="5813734"/>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12. What is the Sales Trend over time ?</a:t>
            </a:r>
          </a:p>
        </p:txBody>
      </p:sp>
      <p:sp>
        <p:nvSpPr>
          <p:cNvPr id="19" name="TextBox 19"/>
          <p:cNvSpPr txBox="1"/>
          <p:nvPr/>
        </p:nvSpPr>
        <p:spPr>
          <a:xfrm>
            <a:off x="-5827382" y="6222366"/>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13.what is the distribution of Shipping Duration</a:t>
            </a:r>
          </a:p>
        </p:txBody>
      </p:sp>
      <p:sp>
        <p:nvSpPr>
          <p:cNvPr id="20" name="TextBox 20"/>
          <p:cNvSpPr txBox="1"/>
          <p:nvPr/>
        </p:nvSpPr>
        <p:spPr>
          <a:xfrm>
            <a:off x="-6428290" y="6671946"/>
            <a:ext cx="19185097"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14.Is shipping Duration affect my Sales</a:t>
            </a:r>
          </a:p>
        </p:txBody>
      </p:sp>
      <p:sp>
        <p:nvSpPr>
          <p:cNvPr id="21" name="TextBox 21"/>
          <p:cNvSpPr txBox="1"/>
          <p:nvPr/>
        </p:nvSpPr>
        <p:spPr>
          <a:xfrm>
            <a:off x="-6428290" y="7118678"/>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15.What is the Reason of the Delaying of Shipping Duration?</a:t>
            </a:r>
          </a:p>
        </p:txBody>
      </p:sp>
      <p:sp>
        <p:nvSpPr>
          <p:cNvPr id="22" name="TextBox 22"/>
          <p:cNvSpPr txBox="1"/>
          <p:nvPr/>
        </p:nvSpPr>
        <p:spPr>
          <a:xfrm>
            <a:off x="-6343582" y="7565410"/>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16.What is the Average shipping duration by shipping Mode ?</a:t>
            </a:r>
          </a:p>
        </p:txBody>
      </p:sp>
      <p:sp>
        <p:nvSpPr>
          <p:cNvPr id="23" name="TextBox 23"/>
          <p:cNvSpPr txBox="1"/>
          <p:nvPr/>
        </p:nvSpPr>
        <p:spPr>
          <a:xfrm>
            <a:off x="-7064679" y="8012141"/>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17.what is the Average shipping duration by state ?</a:t>
            </a:r>
          </a:p>
        </p:txBody>
      </p:sp>
      <p:sp>
        <p:nvSpPr>
          <p:cNvPr id="24" name="TextBox 24"/>
          <p:cNvSpPr txBox="1"/>
          <p:nvPr/>
        </p:nvSpPr>
        <p:spPr>
          <a:xfrm>
            <a:off x="-5827382" y="8382673"/>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18.What is the Averge shipping Duration Over Time (Standard Class) ?</a:t>
            </a:r>
          </a:p>
        </p:txBody>
      </p:sp>
      <p:sp>
        <p:nvSpPr>
          <p:cNvPr id="25" name="TextBox 25"/>
          <p:cNvSpPr txBox="1"/>
          <p:nvPr/>
        </p:nvSpPr>
        <p:spPr>
          <a:xfrm>
            <a:off x="-5361054" y="8791304"/>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19.Average Shipping Duration by Product Category, State, and by Holidays?</a:t>
            </a:r>
          </a:p>
        </p:txBody>
      </p:sp>
      <p:sp>
        <p:nvSpPr>
          <p:cNvPr id="26" name="TextBox 26"/>
          <p:cNvSpPr txBox="1"/>
          <p:nvPr/>
        </p:nvSpPr>
        <p:spPr>
          <a:xfrm>
            <a:off x="-6072202" y="9161836"/>
            <a:ext cx="22059708" cy="389582"/>
          </a:xfrm>
          <a:prstGeom prst="rect">
            <a:avLst/>
          </a:prstGeom>
        </p:spPr>
        <p:txBody>
          <a:bodyPr lIns="0" tIns="0" rIns="0" bIns="0" rtlCol="0" anchor="t">
            <a:spAutoFit/>
          </a:bodyPr>
          <a:lstStyle/>
          <a:p>
            <a:pPr algn="ctr">
              <a:lnSpc>
                <a:spcPts val="3201"/>
              </a:lnSpc>
            </a:pPr>
            <a:r>
              <a:rPr lang="en-US" sz="2287">
                <a:solidFill>
                  <a:srgbClr val="000000"/>
                </a:solidFill>
                <a:latin typeface="Canva Sans"/>
                <a:ea typeface="Canva Sans"/>
                <a:cs typeface="Canva Sans"/>
                <a:sym typeface="Canva Sans"/>
              </a:rPr>
              <a:t>20.What is the Averge Shipping Duration vs. Total Sales by State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2" b="-104912"/>
            </a:stretch>
          </a:blipFill>
        </p:spPr>
        <p:txBody>
          <a:bodyPr/>
          <a:lstStyle/>
          <a:p>
            <a:endParaRPr lang="en-US"/>
          </a:p>
        </p:txBody>
      </p:sp>
      <p:sp>
        <p:nvSpPr>
          <p:cNvPr id="3" name="TextBox 3"/>
          <p:cNvSpPr txBox="1"/>
          <p:nvPr/>
        </p:nvSpPr>
        <p:spPr>
          <a:xfrm>
            <a:off x="5950445" y="962025"/>
            <a:ext cx="8314961" cy="614247"/>
          </a:xfrm>
          <a:prstGeom prst="rect">
            <a:avLst/>
          </a:prstGeom>
        </p:spPr>
        <p:txBody>
          <a:bodyPr lIns="0" tIns="0" rIns="0" bIns="0" rtlCol="0" anchor="t">
            <a:spAutoFit/>
          </a:bodyPr>
          <a:lstStyle/>
          <a:p>
            <a:pPr algn="ctr">
              <a:lnSpc>
                <a:spcPts val="5088"/>
              </a:lnSpc>
            </a:pPr>
            <a:r>
              <a:rPr lang="en-US" sz="3634">
                <a:solidFill>
                  <a:srgbClr val="000000"/>
                </a:solidFill>
                <a:latin typeface="League Spartan"/>
                <a:ea typeface="League Spartan"/>
                <a:cs typeface="League Spartan"/>
                <a:sym typeface="League Spartan"/>
              </a:rPr>
              <a:t>1.what is the top 5 Selling Products</a:t>
            </a:r>
          </a:p>
        </p:txBody>
      </p:sp>
      <p:sp>
        <p:nvSpPr>
          <p:cNvPr id="4" name="TextBox 4"/>
          <p:cNvSpPr txBox="1"/>
          <p:nvPr/>
        </p:nvSpPr>
        <p:spPr>
          <a:xfrm>
            <a:off x="2622214" y="2386733"/>
            <a:ext cx="16129957" cy="2129427"/>
          </a:xfrm>
          <a:prstGeom prst="rect">
            <a:avLst/>
          </a:prstGeom>
        </p:spPr>
        <p:txBody>
          <a:bodyPr lIns="0" tIns="0" rIns="0" bIns="0" rtlCol="0" anchor="t">
            <a:spAutoFit/>
          </a:bodyPr>
          <a:lstStyle/>
          <a:p>
            <a:pPr algn="ctr">
              <a:lnSpc>
                <a:spcPts val="2430"/>
              </a:lnSpc>
            </a:pPr>
            <a:r>
              <a:rPr lang="en-US" sz="1736">
                <a:solidFill>
                  <a:srgbClr val="000000"/>
                </a:solidFill>
                <a:latin typeface="Canva Sans"/>
                <a:ea typeface="Canva Sans"/>
                <a:cs typeface="Canva Sans"/>
                <a:sym typeface="Canva Sans"/>
              </a:rPr>
              <a:t>Canon imageCLASS 2200 Advanced Copier                                          61599.824</a:t>
            </a:r>
          </a:p>
          <a:p>
            <a:pPr algn="ctr">
              <a:lnSpc>
                <a:spcPts val="2430"/>
              </a:lnSpc>
            </a:pPr>
            <a:r>
              <a:rPr lang="en-US" sz="1736">
                <a:solidFill>
                  <a:srgbClr val="000000"/>
                </a:solidFill>
                <a:latin typeface="Canva Sans"/>
                <a:ea typeface="Canva Sans"/>
                <a:cs typeface="Canva Sans"/>
                <a:sym typeface="Canva Sans"/>
              </a:rPr>
              <a:t>Fellowes PB500 Electric Punch Plastic Comb Binding Machine with Manual Bind    27453.384</a:t>
            </a:r>
          </a:p>
          <a:p>
            <a:pPr algn="ctr">
              <a:lnSpc>
                <a:spcPts val="2430"/>
              </a:lnSpc>
            </a:pPr>
            <a:r>
              <a:rPr lang="en-US" sz="1736">
                <a:solidFill>
                  <a:srgbClr val="000000"/>
                </a:solidFill>
                <a:latin typeface="Canva Sans"/>
                <a:ea typeface="Canva Sans"/>
                <a:cs typeface="Canva Sans"/>
                <a:sym typeface="Canva Sans"/>
              </a:rPr>
              <a:t>Cisco TelePresence System EX90 Videoconferencing Unit                          22638.480</a:t>
            </a:r>
          </a:p>
          <a:p>
            <a:pPr algn="ctr">
              <a:lnSpc>
                <a:spcPts val="2430"/>
              </a:lnSpc>
            </a:pPr>
            <a:r>
              <a:rPr lang="en-US" sz="1736">
                <a:solidFill>
                  <a:srgbClr val="000000"/>
                </a:solidFill>
                <a:latin typeface="Canva Sans"/>
                <a:ea typeface="Canva Sans"/>
                <a:cs typeface="Canva Sans"/>
                <a:sym typeface="Canva Sans"/>
              </a:rPr>
              <a:t>HON 5400 Series Task Chairs for Big and Tall                                   21870.576</a:t>
            </a:r>
          </a:p>
          <a:p>
            <a:pPr algn="ctr">
              <a:lnSpc>
                <a:spcPts val="2430"/>
              </a:lnSpc>
            </a:pPr>
            <a:r>
              <a:rPr lang="en-US" sz="1736">
                <a:solidFill>
                  <a:srgbClr val="000000"/>
                </a:solidFill>
                <a:latin typeface="Canva Sans"/>
                <a:ea typeface="Canva Sans"/>
                <a:cs typeface="Canva Sans"/>
                <a:sym typeface="Canva Sans"/>
              </a:rPr>
              <a:t>GBC DocuBind TL300 Electric Binding System                                     19823.479</a:t>
            </a:r>
          </a:p>
          <a:p>
            <a:pPr algn="ctr">
              <a:lnSpc>
                <a:spcPts val="2430"/>
              </a:lnSpc>
            </a:pPr>
            <a:r>
              <a:rPr lang="en-US" sz="1736">
                <a:solidFill>
                  <a:srgbClr val="000000"/>
                </a:solidFill>
                <a:latin typeface="Canva Sans"/>
                <a:ea typeface="Canva Sans"/>
                <a:cs typeface="Canva Sans"/>
                <a:sym typeface="Canva Sans"/>
              </a:rPr>
              <a:t>Name: Sales, dtype: float64</a:t>
            </a:r>
          </a:p>
          <a:p>
            <a:pPr algn="ctr">
              <a:lnSpc>
                <a:spcPts val="2430"/>
              </a:lnSpc>
            </a:pPr>
            <a:endParaRPr lang="en-US" sz="1736">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84" r="-884"/>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504" r="-7504"/>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3" name="TextBox 3"/>
          <p:cNvSpPr txBox="1"/>
          <p:nvPr/>
        </p:nvSpPr>
        <p:spPr>
          <a:xfrm>
            <a:off x="4871184" y="904875"/>
            <a:ext cx="8545633" cy="3208764"/>
          </a:xfrm>
          <a:prstGeom prst="rect">
            <a:avLst/>
          </a:prstGeom>
        </p:spPr>
        <p:txBody>
          <a:bodyPr lIns="0" tIns="0" rIns="0" bIns="0" rtlCol="0" anchor="t">
            <a:spAutoFit/>
          </a:bodyPr>
          <a:lstStyle/>
          <a:p>
            <a:pPr algn="ctr">
              <a:lnSpc>
                <a:spcPts val="8507"/>
              </a:lnSpc>
            </a:pPr>
            <a:r>
              <a:rPr lang="en-US" sz="6077" b="1">
                <a:solidFill>
                  <a:srgbClr val="000000"/>
                </a:solidFill>
                <a:latin typeface="Canva Sans Bold"/>
                <a:ea typeface="Canva Sans Bold"/>
                <a:cs typeface="Canva Sans Bold"/>
                <a:sym typeface="Canva Sans Bold"/>
              </a:rPr>
              <a:t>5.which state generate the most sales</a:t>
            </a:r>
          </a:p>
        </p:txBody>
      </p:sp>
      <p:sp>
        <p:nvSpPr>
          <p:cNvPr id="4" name="TextBox 4"/>
          <p:cNvSpPr txBox="1"/>
          <p:nvPr/>
        </p:nvSpPr>
        <p:spPr>
          <a:xfrm>
            <a:off x="11088730" y="4008864"/>
            <a:ext cx="3694069" cy="2810664"/>
          </a:xfrm>
          <a:prstGeom prst="rect">
            <a:avLst/>
          </a:prstGeom>
        </p:spPr>
        <p:txBody>
          <a:bodyPr wrap="square" lIns="0" tIns="0" rIns="0" bIns="0" rtlCol="0" anchor="t">
            <a:spAutoFit/>
          </a:bodyPr>
          <a:lstStyle/>
          <a:p>
            <a:pPr algn="ctr">
              <a:lnSpc>
                <a:spcPts val="7515"/>
              </a:lnSpc>
            </a:pPr>
            <a:r>
              <a:rPr lang="en-US" sz="5367" dirty="0" err="1">
                <a:solidFill>
                  <a:srgbClr val="000000"/>
                </a:solidFill>
                <a:latin typeface="Canva Sans"/>
                <a:ea typeface="Canva Sans"/>
                <a:cs typeface="Canva Sans"/>
                <a:sym typeface="Canva Sans"/>
              </a:rPr>
              <a:t>Claifornia</a:t>
            </a:r>
            <a:endParaRPr lang="en-US" sz="5367" dirty="0">
              <a:solidFill>
                <a:srgbClr val="000000"/>
              </a:solidFill>
              <a:latin typeface="Canva Sans"/>
              <a:ea typeface="Canva Sans"/>
              <a:cs typeface="Canva Sans"/>
              <a:sym typeface="Canva Sans"/>
            </a:endParaRPr>
          </a:p>
          <a:p>
            <a:pPr algn="ctr">
              <a:lnSpc>
                <a:spcPts val="7515"/>
              </a:lnSpc>
            </a:pPr>
            <a:r>
              <a:rPr lang="en-US" sz="5367" dirty="0">
                <a:solidFill>
                  <a:srgbClr val="000000"/>
                </a:solidFill>
                <a:latin typeface="Canva Sans"/>
                <a:ea typeface="Canva Sans"/>
                <a:cs typeface="Canva Sans"/>
                <a:sym typeface="Canva Sans"/>
              </a:rPr>
              <a:t>new </a:t>
            </a:r>
            <a:r>
              <a:rPr lang="en-US" sz="5367" dirty="0" err="1">
                <a:solidFill>
                  <a:srgbClr val="000000"/>
                </a:solidFill>
                <a:latin typeface="Canva Sans"/>
                <a:ea typeface="Canva Sans"/>
                <a:cs typeface="Canva Sans"/>
                <a:sym typeface="Canva Sans"/>
              </a:rPr>
              <a:t>york</a:t>
            </a:r>
            <a:r>
              <a:rPr lang="en-US" sz="5367" dirty="0">
                <a:solidFill>
                  <a:srgbClr val="000000"/>
                </a:solidFill>
                <a:latin typeface="Canva Sans"/>
                <a:ea typeface="Canva Sans"/>
                <a:cs typeface="Canva Sans"/>
                <a:sym typeface="Canva Sans"/>
              </a:rPr>
              <a:t> </a:t>
            </a:r>
          </a:p>
          <a:p>
            <a:pPr algn="ctr">
              <a:lnSpc>
                <a:spcPts val="7515"/>
              </a:lnSpc>
            </a:pPr>
            <a:r>
              <a:rPr lang="en-US" sz="5367" dirty="0" err="1">
                <a:solidFill>
                  <a:srgbClr val="000000"/>
                </a:solidFill>
                <a:latin typeface="Canva Sans"/>
                <a:ea typeface="Canva Sans"/>
                <a:cs typeface="Canva Sans"/>
                <a:sym typeface="Canva Sans"/>
              </a:rPr>
              <a:t>texas</a:t>
            </a:r>
            <a:endParaRPr lang="en-US" sz="5367" dirty="0">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90789" y="0"/>
            <a:ext cx="14682257" cy="8901118"/>
          </a:xfrm>
          <a:custGeom>
            <a:avLst/>
            <a:gdLst/>
            <a:ahLst/>
            <a:cxnLst/>
            <a:rect l="l" t="t" r="r" b="b"/>
            <a:pathLst>
              <a:path w="14682257" h="8901118">
                <a:moveTo>
                  <a:pt x="0" y="0"/>
                </a:moveTo>
                <a:lnTo>
                  <a:pt x="14682257" y="0"/>
                </a:lnTo>
                <a:lnTo>
                  <a:pt x="14682257" y="8901118"/>
                </a:lnTo>
                <a:lnTo>
                  <a:pt x="0" y="89011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300378" y="-389441"/>
            <a:ext cx="11591168" cy="11591168"/>
            <a:chOff x="0" y="0"/>
            <a:chExt cx="15454890" cy="15454890"/>
          </a:xfrm>
        </p:grpSpPr>
        <p:sp>
          <p:nvSpPr>
            <p:cNvPr id="4" name="Freeform 4"/>
            <p:cNvSpPr/>
            <p:nvPr/>
          </p:nvSpPr>
          <p:spPr>
            <a:xfrm>
              <a:off x="0" y="0"/>
              <a:ext cx="15454890" cy="15454890"/>
            </a:xfrm>
            <a:custGeom>
              <a:avLst/>
              <a:gdLst/>
              <a:ahLst/>
              <a:cxnLst/>
              <a:rect l="l" t="t" r="r" b="b"/>
              <a:pathLst>
                <a:path w="15454890" h="15454890">
                  <a:moveTo>
                    <a:pt x="0" y="0"/>
                  </a:moveTo>
                  <a:lnTo>
                    <a:pt x="15454890" y="0"/>
                  </a:lnTo>
                  <a:lnTo>
                    <a:pt x="15454890" y="15454890"/>
                  </a:lnTo>
                  <a:lnTo>
                    <a:pt x="0" y="1545489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9736169" y="2684468"/>
              <a:ext cx="5718721" cy="8546676"/>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Top 5</a:t>
              </a:r>
            </a:p>
            <a:p>
              <a:pPr algn="ctr">
                <a:lnSpc>
                  <a:spcPts val="12880"/>
                </a:lnSpc>
              </a:pPr>
              <a:r>
                <a:rPr lang="en-US" sz="9200" b="1">
                  <a:solidFill>
                    <a:srgbClr val="FFFFFF"/>
                  </a:solidFill>
                  <a:latin typeface="Canva Sans Bold"/>
                  <a:ea typeface="Canva Sans Bold"/>
                  <a:cs typeface="Canva Sans Bold"/>
                  <a:sym typeface="Canva Sans Bold"/>
                </a:rPr>
                <a:t>Cities </a:t>
              </a:r>
            </a:p>
            <a:p>
              <a:pPr algn="ctr">
                <a:lnSpc>
                  <a:spcPts val="12880"/>
                </a:lnSpc>
              </a:pPr>
              <a:r>
                <a:rPr lang="en-US" sz="9200" b="1">
                  <a:solidFill>
                    <a:srgbClr val="FFFFFF"/>
                  </a:solidFill>
                  <a:latin typeface="Canva Sans Bold"/>
                  <a:ea typeface="Canva Sans Bold"/>
                  <a:cs typeface="Canva Sans Bold"/>
                  <a:sym typeface="Canva Sans Bold"/>
                </a:rPr>
                <a:t>by Sales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52529"/>
            <a:ext cx="18288000" cy="8915400"/>
          </a:xfrm>
          <a:custGeom>
            <a:avLst/>
            <a:gdLst/>
            <a:ahLst/>
            <a:cxnLst/>
            <a:rect l="l" t="t" r="r" b="b"/>
            <a:pathLst>
              <a:path w="18288000" h="8915400">
                <a:moveTo>
                  <a:pt x="0" y="0"/>
                </a:moveTo>
                <a:lnTo>
                  <a:pt x="18288000" y="0"/>
                </a:lnTo>
                <a:lnTo>
                  <a:pt x="18288000" y="8915400"/>
                </a:lnTo>
                <a:lnTo>
                  <a:pt x="0" y="8915400"/>
                </a:lnTo>
                <a:lnTo>
                  <a:pt x="0" y="0"/>
                </a:lnTo>
                <a:close/>
              </a:path>
            </a:pathLst>
          </a:custGeom>
          <a:blipFill>
            <a:blip r:embed="rId2"/>
            <a:stretch>
              <a:fillRect/>
            </a:stretch>
          </a:blipFill>
        </p:spPr>
        <p:txBody>
          <a:bodyPr/>
          <a:lstStyle/>
          <a:p>
            <a:endParaRPr lang="en-US"/>
          </a:p>
        </p:txBody>
      </p:sp>
      <p:sp>
        <p:nvSpPr>
          <p:cNvPr id="3" name="Freeform 3"/>
          <p:cNvSpPr/>
          <p:nvPr/>
        </p:nvSpPr>
        <p:spPr>
          <a:xfrm>
            <a:off x="-680835" y="-802423"/>
            <a:ext cx="18300411" cy="2988581"/>
          </a:xfrm>
          <a:custGeom>
            <a:avLst/>
            <a:gdLst/>
            <a:ahLst/>
            <a:cxnLst/>
            <a:rect l="l" t="t" r="r" b="b"/>
            <a:pathLst>
              <a:path w="18300411" h="2988581">
                <a:moveTo>
                  <a:pt x="0" y="0"/>
                </a:moveTo>
                <a:lnTo>
                  <a:pt x="18300411" y="0"/>
                </a:lnTo>
                <a:lnTo>
                  <a:pt x="18300411" y="2988581"/>
                </a:lnTo>
                <a:lnTo>
                  <a:pt x="0" y="2988581"/>
                </a:lnTo>
                <a:lnTo>
                  <a:pt x="0" y="0"/>
                </a:lnTo>
                <a:close/>
              </a:path>
            </a:pathLst>
          </a:custGeom>
          <a:blipFill>
            <a:blip r:embed="rId3"/>
            <a:stretch>
              <a:fillRect t="-220875" b="-291469"/>
            </a:stretch>
          </a:blipFill>
        </p:spPr>
        <p:txBody>
          <a:bodyPr/>
          <a:lstStyle/>
          <a:p>
            <a:endParaRPr lang="en-US"/>
          </a:p>
        </p:txBody>
      </p:sp>
      <p:sp>
        <p:nvSpPr>
          <p:cNvPr id="4" name="TextBox 4"/>
          <p:cNvSpPr txBox="1"/>
          <p:nvPr/>
        </p:nvSpPr>
        <p:spPr>
          <a:xfrm>
            <a:off x="10847936" y="63503"/>
            <a:ext cx="6771640" cy="689829"/>
          </a:xfrm>
          <a:prstGeom prst="rect">
            <a:avLst/>
          </a:prstGeom>
        </p:spPr>
        <p:txBody>
          <a:bodyPr lIns="0" tIns="0" rIns="0" bIns="0" rtlCol="0" anchor="t">
            <a:spAutoFit/>
          </a:bodyPr>
          <a:lstStyle/>
          <a:p>
            <a:pPr algn="ctr">
              <a:lnSpc>
                <a:spcPts val="5665"/>
              </a:lnSpc>
            </a:pPr>
            <a:endParaRPr/>
          </a:p>
        </p:txBody>
      </p:sp>
      <p:sp>
        <p:nvSpPr>
          <p:cNvPr id="5" name="TextBox 5"/>
          <p:cNvSpPr txBox="1"/>
          <p:nvPr/>
        </p:nvSpPr>
        <p:spPr>
          <a:xfrm>
            <a:off x="764325" y="347995"/>
            <a:ext cx="16216959" cy="1218535"/>
          </a:xfrm>
          <a:prstGeom prst="rect">
            <a:avLst/>
          </a:prstGeom>
        </p:spPr>
        <p:txBody>
          <a:bodyPr lIns="0" tIns="0" rIns="0" bIns="0" rtlCol="0" anchor="t">
            <a:spAutoFit/>
          </a:bodyPr>
          <a:lstStyle/>
          <a:p>
            <a:pPr algn="ctr">
              <a:lnSpc>
                <a:spcPts val="9930"/>
              </a:lnSpc>
            </a:pPr>
            <a:r>
              <a:rPr lang="en-US" sz="7093" b="1">
                <a:solidFill>
                  <a:srgbClr val="FFFFFF"/>
                </a:solidFill>
                <a:latin typeface="Canva Sans Bold"/>
                <a:ea typeface="Canva Sans Bold"/>
                <a:cs typeface="Canva Sans Bold"/>
                <a:sym typeface="Canva Sans Bold"/>
              </a:rPr>
              <a:t>Average Sales by Product Category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3463" y="1846643"/>
            <a:ext cx="16303648" cy="8440357"/>
          </a:xfrm>
          <a:custGeom>
            <a:avLst/>
            <a:gdLst/>
            <a:ahLst/>
            <a:cxnLst/>
            <a:rect l="l" t="t" r="r" b="b"/>
            <a:pathLst>
              <a:path w="16303648" h="8440357">
                <a:moveTo>
                  <a:pt x="0" y="0"/>
                </a:moveTo>
                <a:lnTo>
                  <a:pt x="16303649" y="0"/>
                </a:lnTo>
                <a:lnTo>
                  <a:pt x="16303649" y="8440357"/>
                </a:lnTo>
                <a:lnTo>
                  <a:pt x="0" y="8440357"/>
                </a:lnTo>
                <a:lnTo>
                  <a:pt x="0" y="0"/>
                </a:lnTo>
                <a:close/>
              </a:path>
            </a:pathLst>
          </a:custGeom>
          <a:blipFill>
            <a:blip r:embed="rId2"/>
            <a:stretch>
              <a:fillRect t="-2274" b="-2274"/>
            </a:stretch>
          </a:blipFill>
        </p:spPr>
        <p:txBody>
          <a:bodyPr/>
          <a:lstStyle/>
          <a:p>
            <a:endParaRPr lang="en-US"/>
          </a:p>
        </p:txBody>
      </p:sp>
      <p:sp>
        <p:nvSpPr>
          <p:cNvPr id="3" name="Freeform 3"/>
          <p:cNvSpPr/>
          <p:nvPr/>
        </p:nvSpPr>
        <p:spPr>
          <a:xfrm>
            <a:off x="-528435" y="-650023"/>
            <a:ext cx="19451521" cy="2988581"/>
          </a:xfrm>
          <a:custGeom>
            <a:avLst/>
            <a:gdLst/>
            <a:ahLst/>
            <a:cxnLst/>
            <a:rect l="l" t="t" r="r" b="b"/>
            <a:pathLst>
              <a:path w="19451521" h="2988581">
                <a:moveTo>
                  <a:pt x="0" y="0"/>
                </a:moveTo>
                <a:lnTo>
                  <a:pt x="19451521" y="0"/>
                </a:lnTo>
                <a:lnTo>
                  <a:pt x="19451521" y="2988581"/>
                </a:lnTo>
                <a:lnTo>
                  <a:pt x="0" y="2988581"/>
                </a:lnTo>
                <a:lnTo>
                  <a:pt x="0" y="0"/>
                </a:lnTo>
                <a:close/>
              </a:path>
            </a:pathLst>
          </a:custGeom>
          <a:blipFill>
            <a:blip r:embed="rId3"/>
            <a:stretch>
              <a:fillRect t="-237913" b="-312948"/>
            </a:stretch>
          </a:blipFill>
        </p:spPr>
        <p:txBody>
          <a:bodyPr/>
          <a:lstStyle/>
          <a:p>
            <a:endParaRPr lang="en-US"/>
          </a:p>
        </p:txBody>
      </p:sp>
      <p:sp>
        <p:nvSpPr>
          <p:cNvPr id="4" name="TextBox 4"/>
          <p:cNvSpPr txBox="1"/>
          <p:nvPr/>
        </p:nvSpPr>
        <p:spPr>
          <a:xfrm>
            <a:off x="794110" y="-123825"/>
            <a:ext cx="15962354" cy="2266222"/>
          </a:xfrm>
          <a:prstGeom prst="rect">
            <a:avLst/>
          </a:prstGeom>
        </p:spPr>
        <p:txBody>
          <a:bodyPr lIns="0" tIns="0" rIns="0" bIns="0" rtlCol="0" anchor="t">
            <a:spAutoFit/>
          </a:bodyPr>
          <a:lstStyle/>
          <a:p>
            <a:pPr algn="ctr">
              <a:lnSpc>
                <a:spcPts val="9125"/>
              </a:lnSpc>
            </a:pPr>
            <a:r>
              <a:rPr lang="en-US" sz="6518" b="1">
                <a:solidFill>
                  <a:srgbClr val="FFFFFF"/>
                </a:solidFill>
                <a:latin typeface="Canva Sans Bold"/>
                <a:ea typeface="Canva Sans Bold"/>
                <a:cs typeface="Canva Sans Bold"/>
                <a:sym typeface="Canva Sans Bold"/>
              </a:rPr>
              <a:t>Count of Sales by Sub Product Category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7413" y="2014074"/>
            <a:ext cx="15041684" cy="8272926"/>
          </a:xfrm>
          <a:custGeom>
            <a:avLst/>
            <a:gdLst/>
            <a:ahLst/>
            <a:cxnLst/>
            <a:rect l="l" t="t" r="r" b="b"/>
            <a:pathLst>
              <a:path w="15041684" h="8272926">
                <a:moveTo>
                  <a:pt x="0" y="0"/>
                </a:moveTo>
                <a:lnTo>
                  <a:pt x="15041684" y="0"/>
                </a:lnTo>
                <a:lnTo>
                  <a:pt x="15041684" y="8272926"/>
                </a:lnTo>
                <a:lnTo>
                  <a:pt x="0" y="8272926"/>
                </a:lnTo>
                <a:lnTo>
                  <a:pt x="0" y="0"/>
                </a:lnTo>
                <a:close/>
              </a:path>
            </a:pathLst>
          </a:custGeom>
          <a:blipFill>
            <a:blip r:embed="rId2"/>
            <a:stretch>
              <a:fillRect/>
            </a:stretch>
          </a:blipFill>
        </p:spPr>
        <p:txBody>
          <a:bodyPr/>
          <a:lstStyle/>
          <a:p>
            <a:endParaRPr lang="en-US"/>
          </a:p>
        </p:txBody>
      </p:sp>
      <p:sp>
        <p:nvSpPr>
          <p:cNvPr id="3" name="Freeform 3"/>
          <p:cNvSpPr/>
          <p:nvPr/>
        </p:nvSpPr>
        <p:spPr>
          <a:xfrm>
            <a:off x="-292897" y="-974507"/>
            <a:ext cx="19451521" cy="3348847"/>
          </a:xfrm>
          <a:custGeom>
            <a:avLst/>
            <a:gdLst/>
            <a:ahLst/>
            <a:cxnLst/>
            <a:rect l="l" t="t" r="r" b="b"/>
            <a:pathLst>
              <a:path w="19451521" h="3348847">
                <a:moveTo>
                  <a:pt x="0" y="0"/>
                </a:moveTo>
                <a:lnTo>
                  <a:pt x="19451521" y="0"/>
                </a:lnTo>
                <a:lnTo>
                  <a:pt x="19451521" y="3348847"/>
                </a:lnTo>
                <a:lnTo>
                  <a:pt x="0" y="3348847"/>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927078" y="576091"/>
            <a:ext cx="15962354" cy="1112243"/>
          </a:xfrm>
          <a:prstGeom prst="rect">
            <a:avLst/>
          </a:prstGeom>
        </p:spPr>
        <p:txBody>
          <a:bodyPr lIns="0" tIns="0" rIns="0" bIns="0" rtlCol="0" anchor="t">
            <a:spAutoFit/>
          </a:bodyPr>
          <a:lstStyle/>
          <a:p>
            <a:pPr algn="ctr">
              <a:lnSpc>
                <a:spcPts val="9125"/>
              </a:lnSpc>
            </a:pPr>
            <a:r>
              <a:rPr lang="en-US" sz="6518" b="1">
                <a:solidFill>
                  <a:srgbClr val="FFFFFF"/>
                </a:solidFill>
                <a:latin typeface="Canva Sans Bold"/>
                <a:ea typeface="Canva Sans Bold"/>
                <a:cs typeface="Canva Sans Bold"/>
                <a:sym typeface="Canva Sans Bold"/>
              </a:rPr>
              <a:t>Total Sales by Customer Segemt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1561" y="-290644"/>
            <a:ext cx="12806439" cy="10577644"/>
          </a:xfrm>
          <a:custGeom>
            <a:avLst/>
            <a:gdLst/>
            <a:ahLst/>
            <a:cxnLst/>
            <a:rect l="l" t="t" r="r" b="b"/>
            <a:pathLst>
              <a:path w="12806439" h="10577644">
                <a:moveTo>
                  <a:pt x="0" y="0"/>
                </a:moveTo>
                <a:lnTo>
                  <a:pt x="12806439" y="0"/>
                </a:lnTo>
                <a:lnTo>
                  <a:pt x="12806439" y="10577644"/>
                </a:lnTo>
                <a:lnTo>
                  <a:pt x="0" y="10577644"/>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a:off x="-7379435" y="377810"/>
            <a:ext cx="19451521" cy="6270470"/>
          </a:xfrm>
          <a:custGeom>
            <a:avLst/>
            <a:gdLst/>
            <a:ahLst/>
            <a:cxnLst/>
            <a:rect l="l" t="t" r="r" b="b"/>
            <a:pathLst>
              <a:path w="19451521" h="6270470">
                <a:moveTo>
                  <a:pt x="0" y="0"/>
                </a:moveTo>
                <a:lnTo>
                  <a:pt x="19451521" y="0"/>
                </a:lnTo>
                <a:lnTo>
                  <a:pt x="19451521" y="6270470"/>
                </a:lnTo>
                <a:lnTo>
                  <a:pt x="0" y="6270470"/>
                </a:lnTo>
                <a:lnTo>
                  <a:pt x="0" y="0"/>
                </a:lnTo>
                <a:close/>
              </a:path>
            </a:pathLst>
          </a:custGeom>
          <a:blipFill>
            <a:blip r:embed="rId3"/>
            <a:stretch>
              <a:fillRect t="-113392" b="-96815"/>
            </a:stretch>
          </a:blipFill>
        </p:spPr>
        <p:txBody>
          <a:bodyPr/>
          <a:lstStyle/>
          <a:p>
            <a:endParaRPr lang="en-US"/>
          </a:p>
        </p:txBody>
      </p:sp>
      <p:sp>
        <p:nvSpPr>
          <p:cNvPr id="4" name="TextBox 4"/>
          <p:cNvSpPr txBox="1"/>
          <p:nvPr/>
        </p:nvSpPr>
        <p:spPr>
          <a:xfrm>
            <a:off x="217349" y="68203"/>
            <a:ext cx="5264212" cy="9190097"/>
          </a:xfrm>
          <a:prstGeom prst="rect">
            <a:avLst/>
          </a:prstGeom>
        </p:spPr>
        <p:txBody>
          <a:bodyPr lIns="0" tIns="0" rIns="0" bIns="0" rtlCol="0" anchor="t">
            <a:spAutoFit/>
          </a:bodyPr>
          <a:lstStyle/>
          <a:p>
            <a:pPr algn="ctr">
              <a:lnSpc>
                <a:spcPts val="9125"/>
              </a:lnSpc>
            </a:pPr>
            <a:r>
              <a:rPr lang="en-US" sz="6518" b="1">
                <a:solidFill>
                  <a:srgbClr val="FFFFFF"/>
                </a:solidFill>
                <a:latin typeface="Canva Sans Bold"/>
                <a:ea typeface="Canva Sans Bold"/>
                <a:cs typeface="Canva Sans Bold"/>
                <a:sym typeface="Canva Sans Bold"/>
              </a:rPr>
              <a:t>Which segment generates the highest sales across different shipping modes?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175674" y="-4066964"/>
            <a:ext cx="9391789" cy="21217598"/>
            <a:chOff x="0" y="0"/>
            <a:chExt cx="2473557" cy="5588174"/>
          </a:xfrm>
        </p:grpSpPr>
        <p:sp>
          <p:nvSpPr>
            <p:cNvPr id="3" name="Freeform 3"/>
            <p:cNvSpPr/>
            <p:nvPr/>
          </p:nvSpPr>
          <p:spPr>
            <a:xfrm>
              <a:off x="0" y="0"/>
              <a:ext cx="2473558" cy="5588174"/>
            </a:xfrm>
            <a:custGeom>
              <a:avLst/>
              <a:gdLst/>
              <a:ahLst/>
              <a:cxnLst/>
              <a:rect l="l" t="t" r="r" b="b"/>
              <a:pathLst>
                <a:path w="2473558" h="5588174">
                  <a:moveTo>
                    <a:pt x="0" y="0"/>
                  </a:moveTo>
                  <a:lnTo>
                    <a:pt x="2473558" y="0"/>
                  </a:lnTo>
                  <a:lnTo>
                    <a:pt x="2473558" y="5588174"/>
                  </a:lnTo>
                  <a:lnTo>
                    <a:pt x="0" y="5588174"/>
                  </a:lnTo>
                  <a:close/>
                </a:path>
              </a:pathLst>
            </a:custGeom>
            <a:solidFill>
              <a:srgbClr val="FFFFFF"/>
            </a:solidFill>
          </p:spPr>
          <p:txBody>
            <a:bodyPr/>
            <a:lstStyle/>
            <a:p>
              <a:endParaRPr lang="en-US"/>
            </a:p>
          </p:txBody>
        </p:sp>
        <p:sp>
          <p:nvSpPr>
            <p:cNvPr id="4" name="TextBox 4"/>
            <p:cNvSpPr txBox="1"/>
            <p:nvPr/>
          </p:nvSpPr>
          <p:spPr>
            <a:xfrm>
              <a:off x="0" y="-38100"/>
              <a:ext cx="2473557" cy="562627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869288" y="1542415"/>
            <a:ext cx="9418712" cy="8229600"/>
          </a:xfrm>
          <a:custGeom>
            <a:avLst/>
            <a:gdLst/>
            <a:ahLst/>
            <a:cxnLst/>
            <a:rect l="l" t="t" r="r" b="b"/>
            <a:pathLst>
              <a:path w="9418712" h="8229600">
                <a:moveTo>
                  <a:pt x="0" y="0"/>
                </a:moveTo>
                <a:lnTo>
                  <a:pt x="9418712" y="0"/>
                </a:lnTo>
                <a:lnTo>
                  <a:pt x="9418712"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0" y="11435"/>
            <a:ext cx="7562172" cy="1834505"/>
          </a:xfrm>
          <a:prstGeom prst="rect">
            <a:avLst/>
          </a:prstGeom>
        </p:spPr>
        <p:txBody>
          <a:bodyPr lIns="0" tIns="0" rIns="0" bIns="0" rtlCol="0" anchor="t">
            <a:spAutoFit/>
          </a:bodyPr>
          <a:lstStyle/>
          <a:p>
            <a:pPr algn="ctr">
              <a:lnSpc>
                <a:spcPts val="15090"/>
              </a:lnSpc>
            </a:pPr>
            <a:r>
              <a:rPr lang="en-US" sz="10778" b="1">
                <a:solidFill>
                  <a:srgbClr val="FFFFFF"/>
                </a:solidFill>
                <a:latin typeface="Canva Sans Bold"/>
                <a:ea typeface="Canva Sans Bold"/>
                <a:cs typeface="Canva Sans Bold"/>
                <a:sym typeface="Canva Sans Bold"/>
              </a:rPr>
              <a:t>Agenda</a:t>
            </a:r>
          </a:p>
        </p:txBody>
      </p:sp>
      <p:sp>
        <p:nvSpPr>
          <p:cNvPr id="7" name="TextBox 7"/>
          <p:cNvSpPr txBox="1"/>
          <p:nvPr/>
        </p:nvSpPr>
        <p:spPr>
          <a:xfrm>
            <a:off x="8548589" y="9705340"/>
            <a:ext cx="973941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Analysis And Sales Forecasting</a:t>
            </a:r>
          </a:p>
        </p:txBody>
      </p:sp>
      <p:sp>
        <p:nvSpPr>
          <p:cNvPr id="8" name="TextBox 8"/>
          <p:cNvSpPr txBox="1"/>
          <p:nvPr/>
        </p:nvSpPr>
        <p:spPr>
          <a:xfrm>
            <a:off x="1415768" y="2652925"/>
            <a:ext cx="3103253" cy="792503"/>
          </a:xfrm>
          <a:prstGeom prst="rect">
            <a:avLst/>
          </a:prstGeom>
        </p:spPr>
        <p:txBody>
          <a:bodyPr lIns="0" tIns="0" rIns="0" bIns="0" rtlCol="0" anchor="t">
            <a:spAutoFit/>
          </a:bodyPr>
          <a:lstStyle/>
          <a:p>
            <a:pPr algn="ctr">
              <a:lnSpc>
                <a:spcPts val="6410"/>
              </a:lnSpc>
            </a:pPr>
            <a:r>
              <a:rPr lang="en-US" sz="4578">
                <a:solidFill>
                  <a:srgbClr val="000000"/>
                </a:solidFill>
                <a:latin typeface="Canva Sans"/>
                <a:ea typeface="Canva Sans"/>
                <a:cs typeface="Canva Sans"/>
                <a:sym typeface="Canva Sans"/>
              </a:rPr>
              <a:t>1.Overview</a:t>
            </a:r>
          </a:p>
        </p:txBody>
      </p:sp>
      <p:sp>
        <p:nvSpPr>
          <p:cNvPr id="9" name="TextBox 9"/>
          <p:cNvSpPr txBox="1"/>
          <p:nvPr/>
        </p:nvSpPr>
        <p:spPr>
          <a:xfrm>
            <a:off x="810410" y="3359703"/>
            <a:ext cx="7517493" cy="791410"/>
          </a:xfrm>
          <a:prstGeom prst="rect">
            <a:avLst/>
          </a:prstGeom>
        </p:spPr>
        <p:txBody>
          <a:bodyPr lIns="0" tIns="0" rIns="0" bIns="0" rtlCol="0" anchor="t">
            <a:spAutoFit/>
          </a:bodyPr>
          <a:lstStyle/>
          <a:p>
            <a:pPr algn="ctr">
              <a:lnSpc>
                <a:spcPts val="6487"/>
              </a:lnSpc>
            </a:pPr>
            <a:r>
              <a:rPr lang="en-US" sz="4634">
                <a:solidFill>
                  <a:srgbClr val="000000"/>
                </a:solidFill>
                <a:latin typeface="Canva Sans"/>
                <a:ea typeface="Canva Sans"/>
                <a:cs typeface="Canva Sans"/>
                <a:sym typeface="Canva Sans"/>
              </a:rPr>
              <a:t>2.Data Understanding</a:t>
            </a:r>
          </a:p>
        </p:txBody>
      </p:sp>
      <p:sp>
        <p:nvSpPr>
          <p:cNvPr id="10" name="TextBox 10"/>
          <p:cNvSpPr txBox="1"/>
          <p:nvPr/>
        </p:nvSpPr>
        <p:spPr>
          <a:xfrm>
            <a:off x="0" y="4065388"/>
            <a:ext cx="10674027" cy="761888"/>
          </a:xfrm>
          <a:prstGeom prst="rect">
            <a:avLst/>
          </a:prstGeom>
        </p:spPr>
        <p:txBody>
          <a:bodyPr lIns="0" tIns="0" rIns="0" bIns="0" rtlCol="0" anchor="t">
            <a:spAutoFit/>
          </a:bodyPr>
          <a:lstStyle/>
          <a:p>
            <a:pPr algn="ctr">
              <a:lnSpc>
                <a:spcPts val="6216"/>
              </a:lnSpc>
            </a:pPr>
            <a:r>
              <a:rPr lang="en-US" sz="4440">
                <a:solidFill>
                  <a:srgbClr val="000000"/>
                </a:solidFill>
                <a:latin typeface="Canva Sans"/>
                <a:ea typeface="Canva Sans"/>
                <a:cs typeface="Canva Sans"/>
                <a:sym typeface="Canva Sans"/>
              </a:rPr>
              <a:t>3.Data Exploration&amp; Cleaning</a:t>
            </a:r>
          </a:p>
        </p:txBody>
      </p:sp>
      <p:sp>
        <p:nvSpPr>
          <p:cNvPr id="11" name="TextBox 11"/>
          <p:cNvSpPr txBox="1"/>
          <p:nvPr/>
        </p:nvSpPr>
        <p:spPr>
          <a:xfrm>
            <a:off x="1415768" y="5638883"/>
            <a:ext cx="1607352" cy="762914"/>
          </a:xfrm>
          <a:prstGeom prst="rect">
            <a:avLst/>
          </a:prstGeom>
        </p:spPr>
        <p:txBody>
          <a:bodyPr lIns="0" tIns="0" rIns="0" bIns="0" rtlCol="0" anchor="t">
            <a:spAutoFit/>
          </a:bodyPr>
          <a:lstStyle/>
          <a:p>
            <a:pPr algn="ctr">
              <a:lnSpc>
                <a:spcPts val="6138"/>
              </a:lnSpc>
            </a:pPr>
            <a:r>
              <a:rPr lang="en-US" sz="4384">
                <a:solidFill>
                  <a:srgbClr val="000000"/>
                </a:solidFill>
                <a:latin typeface="Canva Sans"/>
                <a:ea typeface="Canva Sans"/>
                <a:cs typeface="Canva Sans"/>
                <a:sym typeface="Canva Sans"/>
              </a:rPr>
              <a:t>5.EDA</a:t>
            </a:r>
          </a:p>
        </p:txBody>
      </p:sp>
      <p:sp>
        <p:nvSpPr>
          <p:cNvPr id="12" name="TextBox 12"/>
          <p:cNvSpPr txBox="1"/>
          <p:nvPr/>
        </p:nvSpPr>
        <p:spPr>
          <a:xfrm>
            <a:off x="1028700" y="6427765"/>
            <a:ext cx="6550967" cy="771685"/>
          </a:xfrm>
          <a:prstGeom prst="rect">
            <a:avLst/>
          </a:prstGeom>
        </p:spPr>
        <p:txBody>
          <a:bodyPr lIns="0" tIns="0" rIns="0" bIns="0" rtlCol="0" anchor="t">
            <a:spAutoFit/>
          </a:bodyPr>
          <a:lstStyle/>
          <a:p>
            <a:pPr algn="ctr">
              <a:lnSpc>
                <a:spcPts val="6306"/>
              </a:lnSpc>
            </a:pPr>
            <a:r>
              <a:rPr lang="en-US" sz="4504">
                <a:solidFill>
                  <a:srgbClr val="000000"/>
                </a:solidFill>
                <a:latin typeface="Canva Sans"/>
                <a:ea typeface="Canva Sans"/>
                <a:cs typeface="Canva Sans"/>
                <a:sym typeface="Canva Sans"/>
              </a:rPr>
              <a:t>6.Data Preprocessing</a:t>
            </a:r>
          </a:p>
        </p:txBody>
      </p:sp>
      <p:sp>
        <p:nvSpPr>
          <p:cNvPr id="13" name="TextBox 13"/>
          <p:cNvSpPr txBox="1"/>
          <p:nvPr/>
        </p:nvSpPr>
        <p:spPr>
          <a:xfrm>
            <a:off x="775486" y="7228025"/>
            <a:ext cx="6669501" cy="784097"/>
          </a:xfrm>
          <a:prstGeom prst="rect">
            <a:avLst/>
          </a:prstGeom>
        </p:spPr>
        <p:txBody>
          <a:bodyPr lIns="0" tIns="0" rIns="0" bIns="0" rtlCol="0" anchor="t">
            <a:spAutoFit/>
          </a:bodyPr>
          <a:lstStyle/>
          <a:p>
            <a:pPr algn="ctr">
              <a:lnSpc>
                <a:spcPts val="6420"/>
              </a:lnSpc>
            </a:pPr>
            <a:r>
              <a:rPr lang="en-US" sz="4586">
                <a:solidFill>
                  <a:srgbClr val="000000"/>
                </a:solidFill>
                <a:latin typeface="Canva Sans"/>
                <a:ea typeface="Canva Sans"/>
                <a:cs typeface="Canva Sans"/>
                <a:sym typeface="Canva Sans"/>
              </a:rPr>
              <a:t>7.Model Evaluation</a:t>
            </a:r>
          </a:p>
        </p:txBody>
      </p:sp>
      <p:sp>
        <p:nvSpPr>
          <p:cNvPr id="14" name="TextBox 14"/>
          <p:cNvSpPr txBox="1"/>
          <p:nvPr/>
        </p:nvSpPr>
        <p:spPr>
          <a:xfrm>
            <a:off x="384708" y="4845255"/>
            <a:ext cx="7451058" cy="785174"/>
          </a:xfrm>
          <a:prstGeom prst="rect">
            <a:avLst/>
          </a:prstGeom>
        </p:spPr>
        <p:txBody>
          <a:bodyPr lIns="0" tIns="0" rIns="0" bIns="0" rtlCol="0" anchor="t">
            <a:spAutoFit/>
          </a:bodyPr>
          <a:lstStyle/>
          <a:p>
            <a:pPr algn="ctr">
              <a:lnSpc>
                <a:spcPts val="6430"/>
              </a:lnSpc>
            </a:pPr>
            <a:r>
              <a:rPr lang="en-US" sz="4593">
                <a:solidFill>
                  <a:srgbClr val="000000"/>
                </a:solidFill>
                <a:latin typeface="Canva Sans"/>
                <a:ea typeface="Canva Sans"/>
                <a:cs typeface="Canva Sans"/>
                <a:sym typeface="Canva Sans"/>
              </a:rPr>
              <a:t>4.Asking 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0872" y="1831645"/>
            <a:ext cx="17168234" cy="8455355"/>
          </a:xfrm>
          <a:custGeom>
            <a:avLst/>
            <a:gdLst/>
            <a:ahLst/>
            <a:cxnLst/>
            <a:rect l="l" t="t" r="r" b="b"/>
            <a:pathLst>
              <a:path w="17168234" h="8455355">
                <a:moveTo>
                  <a:pt x="0" y="0"/>
                </a:moveTo>
                <a:lnTo>
                  <a:pt x="17168234" y="0"/>
                </a:lnTo>
                <a:lnTo>
                  <a:pt x="17168234" y="8455355"/>
                </a:lnTo>
                <a:lnTo>
                  <a:pt x="0" y="8455355"/>
                </a:lnTo>
                <a:lnTo>
                  <a:pt x="0" y="0"/>
                </a:lnTo>
                <a:close/>
              </a:path>
            </a:pathLst>
          </a:custGeom>
          <a:blipFill>
            <a:blip r:embed="rId2"/>
            <a:stretch>
              <a:fillRect/>
            </a:stretch>
          </a:blipFill>
        </p:spPr>
        <p:txBody>
          <a:bodyPr/>
          <a:lstStyle/>
          <a:p>
            <a:endParaRPr lang="en-US"/>
          </a:p>
        </p:txBody>
      </p:sp>
      <p:sp>
        <p:nvSpPr>
          <p:cNvPr id="3" name="Freeform 3"/>
          <p:cNvSpPr/>
          <p:nvPr/>
        </p:nvSpPr>
        <p:spPr>
          <a:xfrm>
            <a:off x="-332140" y="-1269276"/>
            <a:ext cx="19451521" cy="3348847"/>
          </a:xfrm>
          <a:custGeom>
            <a:avLst/>
            <a:gdLst/>
            <a:ahLst/>
            <a:cxnLst/>
            <a:rect l="l" t="t" r="r" b="b"/>
            <a:pathLst>
              <a:path w="19451521" h="3348847">
                <a:moveTo>
                  <a:pt x="0" y="0"/>
                </a:moveTo>
                <a:lnTo>
                  <a:pt x="19451520" y="0"/>
                </a:lnTo>
                <a:lnTo>
                  <a:pt x="19451520" y="3348847"/>
                </a:lnTo>
                <a:lnTo>
                  <a:pt x="0" y="3348847"/>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661597" y="481777"/>
            <a:ext cx="17464047" cy="989071"/>
          </a:xfrm>
          <a:prstGeom prst="rect">
            <a:avLst/>
          </a:prstGeom>
        </p:spPr>
        <p:txBody>
          <a:bodyPr lIns="0" tIns="0" rIns="0" bIns="0" rtlCol="0" anchor="t">
            <a:spAutoFit/>
          </a:bodyPr>
          <a:lstStyle/>
          <a:p>
            <a:pPr algn="ctr">
              <a:lnSpc>
                <a:spcPts val="8164"/>
              </a:lnSpc>
            </a:pPr>
            <a:r>
              <a:rPr lang="en-US" sz="5831" b="1">
                <a:solidFill>
                  <a:srgbClr val="FFFFFF"/>
                </a:solidFill>
                <a:latin typeface="Canva Sans Bold"/>
                <a:ea typeface="Canva Sans Bold"/>
                <a:cs typeface="Canva Sans Bold"/>
                <a:sym typeface="Canva Sans Bold"/>
              </a:rPr>
              <a:t>What shipping mode sold the most products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7225"/>
            <a:ext cx="18288000" cy="8092440"/>
          </a:xfrm>
          <a:custGeom>
            <a:avLst/>
            <a:gdLst/>
            <a:ahLst/>
            <a:cxnLst/>
            <a:rect l="l" t="t" r="r" b="b"/>
            <a:pathLst>
              <a:path w="18288000" h="8092440">
                <a:moveTo>
                  <a:pt x="0" y="0"/>
                </a:moveTo>
                <a:lnTo>
                  <a:pt x="18288000" y="0"/>
                </a:lnTo>
                <a:lnTo>
                  <a:pt x="18288000" y="8092440"/>
                </a:lnTo>
                <a:lnTo>
                  <a:pt x="0" y="8092440"/>
                </a:lnTo>
                <a:lnTo>
                  <a:pt x="0" y="0"/>
                </a:lnTo>
                <a:close/>
              </a:path>
            </a:pathLst>
          </a:custGeom>
          <a:blipFill>
            <a:blip r:embed="rId2"/>
            <a:stretch>
              <a:fillRect/>
            </a:stretch>
          </a:blipFill>
        </p:spPr>
        <p:txBody>
          <a:bodyPr/>
          <a:lstStyle/>
          <a:p>
            <a:endParaRPr lang="en-US"/>
          </a:p>
        </p:txBody>
      </p:sp>
      <p:sp>
        <p:nvSpPr>
          <p:cNvPr id="3" name="Freeform 3"/>
          <p:cNvSpPr/>
          <p:nvPr/>
        </p:nvSpPr>
        <p:spPr>
          <a:xfrm>
            <a:off x="-27340" y="-964476"/>
            <a:ext cx="19451521" cy="3348847"/>
          </a:xfrm>
          <a:custGeom>
            <a:avLst/>
            <a:gdLst/>
            <a:ahLst/>
            <a:cxnLst/>
            <a:rect l="l" t="t" r="r" b="b"/>
            <a:pathLst>
              <a:path w="19451521" h="3348847">
                <a:moveTo>
                  <a:pt x="0" y="0"/>
                </a:moveTo>
                <a:lnTo>
                  <a:pt x="19451520" y="0"/>
                </a:lnTo>
                <a:lnTo>
                  <a:pt x="19451520" y="3348847"/>
                </a:lnTo>
                <a:lnTo>
                  <a:pt x="0" y="3348847"/>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424854" y="769494"/>
            <a:ext cx="19656416" cy="1032343"/>
          </a:xfrm>
          <a:prstGeom prst="rect">
            <a:avLst/>
          </a:prstGeom>
        </p:spPr>
        <p:txBody>
          <a:bodyPr lIns="0" tIns="0" rIns="0" bIns="0" rtlCol="0" anchor="t">
            <a:spAutoFit/>
          </a:bodyPr>
          <a:lstStyle/>
          <a:p>
            <a:pPr algn="ctr">
              <a:lnSpc>
                <a:spcPts val="8475"/>
              </a:lnSpc>
            </a:pPr>
            <a:r>
              <a:rPr lang="en-US" sz="6054" b="1">
                <a:solidFill>
                  <a:srgbClr val="FFFFFF"/>
                </a:solidFill>
                <a:latin typeface="Canva Sans Bold"/>
                <a:ea typeface="Canva Sans Bold"/>
                <a:cs typeface="Canva Sans Bold"/>
                <a:sym typeface="Canva Sans Bold"/>
              </a:rPr>
              <a:t>12. What is the Sales Trend over time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4087" y="1993428"/>
            <a:ext cx="14582105" cy="8293572"/>
          </a:xfrm>
          <a:custGeom>
            <a:avLst/>
            <a:gdLst/>
            <a:ahLst/>
            <a:cxnLst/>
            <a:rect l="l" t="t" r="r" b="b"/>
            <a:pathLst>
              <a:path w="14582105" h="8293572">
                <a:moveTo>
                  <a:pt x="0" y="0"/>
                </a:moveTo>
                <a:lnTo>
                  <a:pt x="14582105" y="0"/>
                </a:lnTo>
                <a:lnTo>
                  <a:pt x="14582105" y="8293572"/>
                </a:lnTo>
                <a:lnTo>
                  <a:pt x="0" y="8293572"/>
                </a:lnTo>
                <a:lnTo>
                  <a:pt x="0" y="0"/>
                </a:lnTo>
                <a:close/>
              </a:path>
            </a:pathLst>
          </a:custGeom>
          <a:blipFill>
            <a:blip r:embed="rId2"/>
            <a:stretch>
              <a:fillRect/>
            </a:stretch>
          </a:blipFill>
        </p:spPr>
        <p:txBody>
          <a:bodyPr/>
          <a:lstStyle/>
          <a:p>
            <a:endParaRPr lang="en-US"/>
          </a:p>
        </p:txBody>
      </p:sp>
      <p:sp>
        <p:nvSpPr>
          <p:cNvPr id="3" name="Freeform 3"/>
          <p:cNvSpPr/>
          <p:nvPr/>
        </p:nvSpPr>
        <p:spPr>
          <a:xfrm>
            <a:off x="0" y="-645724"/>
            <a:ext cx="19451521" cy="3348847"/>
          </a:xfrm>
          <a:custGeom>
            <a:avLst/>
            <a:gdLst/>
            <a:ahLst/>
            <a:cxnLst/>
            <a:rect l="l" t="t" r="r" b="b"/>
            <a:pathLst>
              <a:path w="19451521" h="3348847">
                <a:moveTo>
                  <a:pt x="0" y="0"/>
                </a:moveTo>
                <a:lnTo>
                  <a:pt x="19451521" y="0"/>
                </a:lnTo>
                <a:lnTo>
                  <a:pt x="19451521" y="3348848"/>
                </a:lnTo>
                <a:lnTo>
                  <a:pt x="0" y="3348848"/>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888302" y="455379"/>
            <a:ext cx="19656416" cy="1032343"/>
          </a:xfrm>
          <a:prstGeom prst="rect">
            <a:avLst/>
          </a:prstGeom>
        </p:spPr>
        <p:txBody>
          <a:bodyPr lIns="0" tIns="0" rIns="0" bIns="0" rtlCol="0" anchor="t">
            <a:spAutoFit/>
          </a:bodyPr>
          <a:lstStyle/>
          <a:p>
            <a:pPr algn="ctr">
              <a:lnSpc>
                <a:spcPts val="8475"/>
              </a:lnSpc>
            </a:pPr>
            <a:r>
              <a:rPr lang="en-US" sz="6054" b="1">
                <a:solidFill>
                  <a:srgbClr val="FFFFFF"/>
                </a:solidFill>
                <a:latin typeface="Canva Sans Bold"/>
                <a:ea typeface="Canva Sans Bold"/>
                <a:cs typeface="Canva Sans Bold"/>
                <a:sym typeface="Canva Sans Bold"/>
              </a:rPr>
              <a:t>13.what is the distribution of Shipping Duration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23644" y="0"/>
            <a:ext cx="13383087" cy="10287000"/>
          </a:xfrm>
          <a:custGeom>
            <a:avLst/>
            <a:gdLst/>
            <a:ahLst/>
            <a:cxnLst/>
            <a:rect l="l" t="t" r="r" b="b"/>
            <a:pathLst>
              <a:path w="13383087" h="10287000">
                <a:moveTo>
                  <a:pt x="0" y="0"/>
                </a:moveTo>
                <a:lnTo>
                  <a:pt x="13383087" y="0"/>
                </a:lnTo>
                <a:lnTo>
                  <a:pt x="13383087"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a:off x="-7449554" y="848901"/>
            <a:ext cx="19451521" cy="6258320"/>
          </a:xfrm>
          <a:custGeom>
            <a:avLst/>
            <a:gdLst/>
            <a:ahLst/>
            <a:cxnLst/>
            <a:rect l="l" t="t" r="r" b="b"/>
            <a:pathLst>
              <a:path w="19451521" h="6258320">
                <a:moveTo>
                  <a:pt x="0" y="0"/>
                </a:moveTo>
                <a:lnTo>
                  <a:pt x="19451520" y="0"/>
                </a:lnTo>
                <a:lnTo>
                  <a:pt x="19451520" y="6258320"/>
                </a:lnTo>
                <a:lnTo>
                  <a:pt x="0" y="6258320"/>
                </a:lnTo>
                <a:lnTo>
                  <a:pt x="0" y="0"/>
                </a:lnTo>
                <a:close/>
              </a:path>
            </a:pathLst>
          </a:custGeom>
          <a:blipFill>
            <a:blip r:embed="rId3"/>
            <a:stretch>
              <a:fillRect t="-113612" b="-97198"/>
            </a:stretch>
          </a:blipFill>
        </p:spPr>
        <p:txBody>
          <a:bodyPr/>
          <a:lstStyle/>
          <a:p>
            <a:endParaRPr lang="en-US"/>
          </a:p>
        </p:txBody>
      </p:sp>
      <p:sp>
        <p:nvSpPr>
          <p:cNvPr id="4" name="TextBox 4"/>
          <p:cNvSpPr txBox="1"/>
          <p:nvPr/>
        </p:nvSpPr>
        <p:spPr>
          <a:xfrm>
            <a:off x="244123" y="1829740"/>
            <a:ext cx="4658366" cy="5387965"/>
          </a:xfrm>
          <a:prstGeom prst="rect">
            <a:avLst/>
          </a:prstGeom>
        </p:spPr>
        <p:txBody>
          <a:bodyPr lIns="0" tIns="0" rIns="0" bIns="0" rtlCol="0" anchor="t">
            <a:spAutoFit/>
          </a:bodyPr>
          <a:lstStyle/>
          <a:p>
            <a:pPr algn="ctr">
              <a:lnSpc>
                <a:spcPts val="8575"/>
              </a:lnSpc>
            </a:pPr>
            <a:r>
              <a:rPr lang="en-US" sz="6125" b="1">
                <a:solidFill>
                  <a:srgbClr val="FFFFFF"/>
                </a:solidFill>
                <a:latin typeface="Canva Sans Bold"/>
                <a:ea typeface="Canva Sans Bold"/>
                <a:cs typeface="Canva Sans Bold"/>
                <a:sym typeface="Canva Sans Bold"/>
              </a:rPr>
              <a:t>Average shipping duration by shipping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8529" y="1306202"/>
            <a:ext cx="15157465" cy="8980798"/>
          </a:xfrm>
          <a:custGeom>
            <a:avLst/>
            <a:gdLst/>
            <a:ahLst/>
            <a:cxnLst/>
            <a:rect l="l" t="t" r="r" b="b"/>
            <a:pathLst>
              <a:path w="15157465" h="8980798">
                <a:moveTo>
                  <a:pt x="0" y="0"/>
                </a:moveTo>
                <a:lnTo>
                  <a:pt x="15157465" y="0"/>
                </a:lnTo>
                <a:lnTo>
                  <a:pt x="15157465" y="8980798"/>
                </a:lnTo>
                <a:lnTo>
                  <a:pt x="0" y="8980798"/>
                </a:lnTo>
                <a:lnTo>
                  <a:pt x="0" y="0"/>
                </a:lnTo>
                <a:close/>
              </a:path>
            </a:pathLst>
          </a:custGeom>
          <a:blipFill>
            <a:blip r:embed="rId2"/>
            <a:stretch>
              <a:fillRect/>
            </a:stretch>
          </a:blipFill>
        </p:spPr>
        <p:txBody>
          <a:bodyPr/>
          <a:lstStyle/>
          <a:p>
            <a:endParaRPr lang="en-US"/>
          </a:p>
        </p:txBody>
      </p:sp>
      <p:sp>
        <p:nvSpPr>
          <p:cNvPr id="3" name="Freeform 3"/>
          <p:cNvSpPr/>
          <p:nvPr/>
        </p:nvSpPr>
        <p:spPr>
          <a:xfrm>
            <a:off x="-233969" y="-1441684"/>
            <a:ext cx="19451521" cy="3348847"/>
          </a:xfrm>
          <a:custGeom>
            <a:avLst/>
            <a:gdLst/>
            <a:ahLst/>
            <a:cxnLst/>
            <a:rect l="l" t="t" r="r" b="b"/>
            <a:pathLst>
              <a:path w="19451521" h="3348847">
                <a:moveTo>
                  <a:pt x="0" y="0"/>
                </a:moveTo>
                <a:lnTo>
                  <a:pt x="19451520" y="0"/>
                </a:lnTo>
                <a:lnTo>
                  <a:pt x="19451520" y="3348847"/>
                </a:lnTo>
                <a:lnTo>
                  <a:pt x="0" y="3348847"/>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0" y="315655"/>
            <a:ext cx="18965470" cy="990547"/>
          </a:xfrm>
          <a:prstGeom prst="rect">
            <a:avLst/>
          </a:prstGeom>
        </p:spPr>
        <p:txBody>
          <a:bodyPr lIns="0" tIns="0" rIns="0" bIns="0" rtlCol="0" anchor="t">
            <a:spAutoFit/>
          </a:bodyPr>
          <a:lstStyle/>
          <a:p>
            <a:pPr algn="ctr">
              <a:lnSpc>
                <a:spcPts val="8177"/>
              </a:lnSpc>
            </a:pPr>
            <a:r>
              <a:rPr lang="en-US" sz="5841" b="1">
                <a:solidFill>
                  <a:srgbClr val="FFFFFF"/>
                </a:solidFill>
                <a:latin typeface="Canva Sans Bold"/>
                <a:ea typeface="Canva Sans Bold"/>
                <a:cs typeface="Canva Sans Bold"/>
                <a:sym typeface="Canva Sans Bold"/>
              </a:rPr>
              <a:t>17.what is the Average shipping duration by state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569" y="1633325"/>
            <a:ext cx="17340869" cy="8653675"/>
          </a:xfrm>
          <a:custGeom>
            <a:avLst/>
            <a:gdLst/>
            <a:ahLst/>
            <a:cxnLst/>
            <a:rect l="l" t="t" r="r" b="b"/>
            <a:pathLst>
              <a:path w="17340869" h="8653675">
                <a:moveTo>
                  <a:pt x="0" y="0"/>
                </a:moveTo>
                <a:lnTo>
                  <a:pt x="17340869" y="0"/>
                </a:lnTo>
                <a:lnTo>
                  <a:pt x="17340869" y="8653675"/>
                </a:lnTo>
                <a:lnTo>
                  <a:pt x="0" y="8653675"/>
                </a:lnTo>
                <a:lnTo>
                  <a:pt x="0" y="0"/>
                </a:lnTo>
                <a:close/>
              </a:path>
            </a:pathLst>
          </a:custGeom>
          <a:blipFill>
            <a:blip r:embed="rId2"/>
            <a:stretch>
              <a:fillRect l="-213" r="-213" b="-6910"/>
            </a:stretch>
          </a:blipFill>
        </p:spPr>
        <p:txBody>
          <a:bodyPr/>
          <a:lstStyle/>
          <a:p>
            <a:endParaRPr lang="en-US"/>
          </a:p>
        </p:txBody>
      </p:sp>
      <p:sp>
        <p:nvSpPr>
          <p:cNvPr id="3" name="Freeform 3"/>
          <p:cNvSpPr/>
          <p:nvPr/>
        </p:nvSpPr>
        <p:spPr>
          <a:xfrm>
            <a:off x="-81569" y="-1289284"/>
            <a:ext cx="19451521" cy="3348847"/>
          </a:xfrm>
          <a:custGeom>
            <a:avLst/>
            <a:gdLst/>
            <a:ahLst/>
            <a:cxnLst/>
            <a:rect l="l" t="t" r="r" b="b"/>
            <a:pathLst>
              <a:path w="19451521" h="3348847">
                <a:moveTo>
                  <a:pt x="0" y="0"/>
                </a:moveTo>
                <a:lnTo>
                  <a:pt x="19451520" y="0"/>
                </a:lnTo>
                <a:lnTo>
                  <a:pt x="19451520" y="3348847"/>
                </a:lnTo>
                <a:lnTo>
                  <a:pt x="0" y="3348847"/>
                </a:lnTo>
                <a:lnTo>
                  <a:pt x="0" y="0"/>
                </a:lnTo>
                <a:close/>
              </a:path>
            </a:pathLst>
          </a:custGeom>
          <a:blipFill>
            <a:blip r:embed="rId3"/>
            <a:stretch>
              <a:fillRect t="-212318" b="-268523"/>
            </a:stretch>
          </a:blipFill>
        </p:spPr>
        <p:txBody>
          <a:bodyPr/>
          <a:lstStyle/>
          <a:p>
            <a:endParaRPr lang="en-US"/>
          </a:p>
        </p:txBody>
      </p:sp>
      <p:sp>
        <p:nvSpPr>
          <p:cNvPr id="4" name="TextBox 4"/>
          <p:cNvSpPr txBox="1"/>
          <p:nvPr/>
        </p:nvSpPr>
        <p:spPr>
          <a:xfrm>
            <a:off x="152400" y="67567"/>
            <a:ext cx="17106900" cy="1827016"/>
          </a:xfrm>
          <a:prstGeom prst="rect">
            <a:avLst/>
          </a:prstGeom>
        </p:spPr>
        <p:txBody>
          <a:bodyPr lIns="0" tIns="0" rIns="0" bIns="0" rtlCol="0" anchor="t">
            <a:spAutoFit/>
          </a:bodyPr>
          <a:lstStyle/>
          <a:p>
            <a:pPr algn="ctr">
              <a:lnSpc>
                <a:spcPts val="7376"/>
              </a:lnSpc>
            </a:pPr>
            <a:r>
              <a:rPr lang="en-US" sz="5268" b="1">
                <a:solidFill>
                  <a:srgbClr val="FFFFFF"/>
                </a:solidFill>
                <a:latin typeface="Canva Sans Bold"/>
                <a:ea typeface="Canva Sans Bold"/>
                <a:cs typeface="Canva Sans Bold"/>
                <a:sym typeface="Canva Sans Bold"/>
              </a:rPr>
              <a:t>18.What is the Averge shipping Duration Over Time (Standard Class)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5074" y="0"/>
            <a:ext cx="11002926" cy="10287000"/>
          </a:xfrm>
          <a:custGeom>
            <a:avLst/>
            <a:gdLst/>
            <a:ahLst/>
            <a:cxnLst/>
            <a:rect l="l" t="t" r="r" b="b"/>
            <a:pathLst>
              <a:path w="11002926" h="10287000">
                <a:moveTo>
                  <a:pt x="0" y="0"/>
                </a:moveTo>
                <a:lnTo>
                  <a:pt x="11002926" y="0"/>
                </a:lnTo>
                <a:lnTo>
                  <a:pt x="11002926" y="10287000"/>
                </a:lnTo>
                <a:lnTo>
                  <a:pt x="0" y="10287000"/>
                </a:lnTo>
                <a:lnTo>
                  <a:pt x="0" y="0"/>
                </a:lnTo>
                <a:close/>
              </a:path>
            </a:pathLst>
          </a:custGeom>
          <a:blipFill>
            <a:blip r:embed="rId2"/>
            <a:stretch>
              <a:fillRect l="-1701" r="-1701"/>
            </a:stretch>
          </a:blipFill>
        </p:spPr>
        <p:txBody>
          <a:bodyPr/>
          <a:lstStyle/>
          <a:p>
            <a:endParaRPr lang="en-US"/>
          </a:p>
        </p:txBody>
      </p:sp>
      <p:sp>
        <p:nvSpPr>
          <p:cNvPr id="3" name="Freeform 3"/>
          <p:cNvSpPr/>
          <p:nvPr/>
        </p:nvSpPr>
        <p:spPr>
          <a:xfrm rot="-5400000">
            <a:off x="-7032599" y="-225274"/>
            <a:ext cx="19451521" cy="9769693"/>
          </a:xfrm>
          <a:custGeom>
            <a:avLst/>
            <a:gdLst/>
            <a:ahLst/>
            <a:cxnLst/>
            <a:rect l="l" t="t" r="r" b="b"/>
            <a:pathLst>
              <a:path w="19451521" h="9769693">
                <a:moveTo>
                  <a:pt x="0" y="0"/>
                </a:moveTo>
                <a:lnTo>
                  <a:pt x="19451521" y="0"/>
                </a:lnTo>
                <a:lnTo>
                  <a:pt x="19451521" y="9769693"/>
                </a:lnTo>
                <a:lnTo>
                  <a:pt x="0" y="9769693"/>
                </a:lnTo>
                <a:lnTo>
                  <a:pt x="0" y="0"/>
                </a:lnTo>
                <a:close/>
              </a:path>
            </a:pathLst>
          </a:custGeom>
          <a:blipFill>
            <a:blip r:embed="rId3"/>
            <a:stretch>
              <a:fillRect t="-36836" b="-62263"/>
            </a:stretch>
          </a:blipFill>
        </p:spPr>
        <p:txBody>
          <a:bodyPr/>
          <a:lstStyle/>
          <a:p>
            <a:endParaRPr lang="en-US"/>
          </a:p>
        </p:txBody>
      </p:sp>
      <p:sp>
        <p:nvSpPr>
          <p:cNvPr id="4" name="TextBox 4"/>
          <p:cNvSpPr txBox="1"/>
          <p:nvPr/>
        </p:nvSpPr>
        <p:spPr>
          <a:xfrm>
            <a:off x="-434547" y="1202685"/>
            <a:ext cx="8647096" cy="7170255"/>
          </a:xfrm>
          <a:prstGeom prst="rect">
            <a:avLst/>
          </a:prstGeom>
        </p:spPr>
        <p:txBody>
          <a:bodyPr lIns="0" tIns="0" rIns="0" bIns="0" rtlCol="0" anchor="t">
            <a:spAutoFit/>
          </a:bodyPr>
          <a:lstStyle/>
          <a:p>
            <a:pPr algn="ctr">
              <a:lnSpc>
                <a:spcPts val="11411"/>
              </a:lnSpc>
            </a:pPr>
            <a:r>
              <a:rPr lang="en-US" sz="8151" b="1">
                <a:solidFill>
                  <a:srgbClr val="FFFFFF"/>
                </a:solidFill>
                <a:latin typeface="Canva Sans Bold"/>
                <a:ea typeface="Canva Sans Bold"/>
                <a:cs typeface="Canva Sans Bold"/>
                <a:sym typeface="Canva Sans Bold"/>
              </a:rPr>
              <a:t>Average Shipping Duratoin by Product Category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04863" y="2417298"/>
            <a:ext cx="11615796" cy="7869702"/>
          </a:xfrm>
          <a:custGeom>
            <a:avLst/>
            <a:gdLst/>
            <a:ahLst/>
            <a:cxnLst/>
            <a:rect l="l" t="t" r="r" b="b"/>
            <a:pathLst>
              <a:path w="11615796" h="7869702">
                <a:moveTo>
                  <a:pt x="0" y="0"/>
                </a:moveTo>
                <a:lnTo>
                  <a:pt x="11615796" y="0"/>
                </a:lnTo>
                <a:lnTo>
                  <a:pt x="11615796" y="7869702"/>
                </a:lnTo>
                <a:lnTo>
                  <a:pt x="0" y="7869702"/>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a:off x="-5708957" y="4840914"/>
            <a:ext cx="19451521" cy="9769693"/>
          </a:xfrm>
          <a:custGeom>
            <a:avLst/>
            <a:gdLst/>
            <a:ahLst/>
            <a:cxnLst/>
            <a:rect l="l" t="t" r="r" b="b"/>
            <a:pathLst>
              <a:path w="19451521" h="9769693">
                <a:moveTo>
                  <a:pt x="0" y="0"/>
                </a:moveTo>
                <a:lnTo>
                  <a:pt x="19451521" y="0"/>
                </a:lnTo>
                <a:lnTo>
                  <a:pt x="19451521" y="9769693"/>
                </a:lnTo>
                <a:lnTo>
                  <a:pt x="0" y="9769693"/>
                </a:lnTo>
                <a:lnTo>
                  <a:pt x="0" y="0"/>
                </a:lnTo>
                <a:close/>
              </a:path>
            </a:pathLst>
          </a:custGeom>
          <a:blipFill>
            <a:blip r:embed="rId3"/>
            <a:stretch>
              <a:fillRect t="-36836" b="-62263"/>
            </a:stretch>
          </a:blipFill>
        </p:spPr>
        <p:txBody>
          <a:bodyPr/>
          <a:lstStyle/>
          <a:p>
            <a:endParaRPr lang="en-US"/>
          </a:p>
        </p:txBody>
      </p:sp>
      <p:sp>
        <p:nvSpPr>
          <p:cNvPr id="4" name="TextBox 4"/>
          <p:cNvSpPr txBox="1"/>
          <p:nvPr/>
        </p:nvSpPr>
        <p:spPr>
          <a:xfrm>
            <a:off x="0" y="1355085"/>
            <a:ext cx="8082801" cy="5727181"/>
          </a:xfrm>
          <a:prstGeom prst="rect">
            <a:avLst/>
          </a:prstGeom>
        </p:spPr>
        <p:txBody>
          <a:bodyPr lIns="0" tIns="0" rIns="0" bIns="0" rtlCol="0" anchor="t">
            <a:spAutoFit/>
          </a:bodyPr>
          <a:lstStyle/>
          <a:p>
            <a:pPr algn="ctr">
              <a:lnSpc>
                <a:spcPts val="11411"/>
              </a:lnSpc>
            </a:pPr>
            <a:r>
              <a:rPr lang="en-US" sz="8151" b="1">
                <a:solidFill>
                  <a:srgbClr val="FFFFFF"/>
                </a:solidFill>
                <a:latin typeface="Canva Sans Bold"/>
                <a:ea typeface="Canva Sans Bold"/>
                <a:cs typeface="Canva Sans Bold"/>
                <a:sym typeface="Canva Sans Bold"/>
              </a:rPr>
              <a:t>Average Shipping Duration by Month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1549" y="-1553720"/>
            <a:ext cx="19451521" cy="21624040"/>
          </a:xfrm>
          <a:custGeom>
            <a:avLst/>
            <a:gdLst/>
            <a:ahLst/>
            <a:cxnLst/>
            <a:rect l="l" t="t" r="r" b="b"/>
            <a:pathLst>
              <a:path w="19451521" h="21624040">
                <a:moveTo>
                  <a:pt x="0" y="0"/>
                </a:moveTo>
                <a:lnTo>
                  <a:pt x="19451520" y="0"/>
                </a:lnTo>
                <a:lnTo>
                  <a:pt x="19451520" y="21624040"/>
                </a:lnTo>
                <a:lnTo>
                  <a:pt x="0" y="21624040"/>
                </a:lnTo>
                <a:lnTo>
                  <a:pt x="0" y="0"/>
                </a:lnTo>
                <a:close/>
              </a:path>
            </a:pathLst>
          </a:custGeom>
          <a:blipFill>
            <a:blip r:embed="rId2"/>
            <a:stretch>
              <a:fillRect l="-18203" t="-22701" r="-18203"/>
            </a:stretch>
          </a:blipFill>
        </p:spPr>
        <p:txBody>
          <a:bodyPr/>
          <a:lstStyle/>
          <a:p>
            <a:endParaRPr lang="en-US"/>
          </a:p>
        </p:txBody>
      </p:sp>
      <p:sp>
        <p:nvSpPr>
          <p:cNvPr id="3" name="Freeform 3"/>
          <p:cNvSpPr/>
          <p:nvPr/>
        </p:nvSpPr>
        <p:spPr>
          <a:xfrm>
            <a:off x="11001195" y="6147399"/>
            <a:ext cx="4570160" cy="4114800"/>
          </a:xfrm>
          <a:custGeom>
            <a:avLst/>
            <a:gdLst/>
            <a:ahLst/>
            <a:cxnLst/>
            <a:rect l="l" t="t" r="r" b="b"/>
            <a:pathLst>
              <a:path w="4570160" h="4114800">
                <a:moveTo>
                  <a:pt x="0" y="0"/>
                </a:moveTo>
                <a:lnTo>
                  <a:pt x="4570160" y="0"/>
                </a:lnTo>
                <a:lnTo>
                  <a:pt x="45701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200766" y="1107435"/>
            <a:ext cx="14440986" cy="5039964"/>
          </a:xfrm>
          <a:prstGeom prst="rect">
            <a:avLst/>
          </a:prstGeom>
        </p:spPr>
        <p:txBody>
          <a:bodyPr lIns="0" tIns="0" rIns="0" bIns="0" rtlCol="0" anchor="t">
            <a:spAutoFit/>
          </a:bodyPr>
          <a:lstStyle/>
          <a:p>
            <a:pPr algn="ctr">
              <a:lnSpc>
                <a:spcPts val="41342"/>
              </a:lnSpc>
            </a:pPr>
            <a:r>
              <a:rPr lang="en-US" sz="29530" b="1">
                <a:solidFill>
                  <a:srgbClr val="FFFFFF"/>
                </a:solidFill>
                <a:latin typeface="Canva Sans Bold"/>
                <a:ea typeface="Canva Sans Bold"/>
                <a:cs typeface="Canva Sans Bold"/>
                <a:sym typeface="Canva Sans Bold"/>
              </a:rPr>
              <a:t>Insights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497" y="-1404673"/>
            <a:ext cx="18067487" cy="5400675"/>
            <a:chOff x="0" y="0"/>
            <a:chExt cx="4758515" cy="1422400"/>
          </a:xfrm>
        </p:grpSpPr>
        <p:sp>
          <p:nvSpPr>
            <p:cNvPr id="3" name="Freeform 3"/>
            <p:cNvSpPr/>
            <p:nvPr/>
          </p:nvSpPr>
          <p:spPr>
            <a:xfrm>
              <a:off x="0" y="0"/>
              <a:ext cx="4758515" cy="1422400"/>
            </a:xfrm>
            <a:custGeom>
              <a:avLst/>
              <a:gdLst/>
              <a:ahLst/>
              <a:cxnLst/>
              <a:rect l="l" t="t" r="r" b="b"/>
              <a:pathLst>
                <a:path w="4758515" h="1422400">
                  <a:moveTo>
                    <a:pt x="0" y="0"/>
                  </a:moveTo>
                  <a:lnTo>
                    <a:pt x="4758515" y="0"/>
                  </a:lnTo>
                  <a:lnTo>
                    <a:pt x="4758515" y="1422400"/>
                  </a:lnTo>
                  <a:lnTo>
                    <a:pt x="0" y="1422400"/>
                  </a:lnTo>
                  <a:close/>
                </a:path>
              </a:pathLst>
            </a:custGeom>
            <a:solidFill>
              <a:srgbClr val="5E17EB"/>
            </a:solidFill>
          </p:spPr>
          <p:txBody>
            <a:bodyPr/>
            <a:lstStyle/>
            <a:p>
              <a:endParaRPr lang="en-US"/>
            </a:p>
          </p:txBody>
        </p:sp>
        <p:sp>
          <p:nvSpPr>
            <p:cNvPr id="4" name="TextBox 4"/>
            <p:cNvSpPr txBox="1"/>
            <p:nvPr/>
          </p:nvSpPr>
          <p:spPr>
            <a:xfrm>
              <a:off x="0" y="-47625"/>
              <a:ext cx="4758515" cy="1470025"/>
            </a:xfrm>
            <a:prstGeom prst="rect">
              <a:avLst/>
            </a:prstGeom>
          </p:spPr>
          <p:txBody>
            <a:bodyPr lIns="50800" tIns="50800" rIns="50800" bIns="50800" rtlCol="0" anchor="ctr"/>
            <a:lstStyle/>
            <a:p>
              <a:pPr algn="ctr">
                <a:lnSpc>
                  <a:spcPts val="3201"/>
                </a:lnSpc>
              </a:pPr>
              <a:endParaRPr/>
            </a:p>
          </p:txBody>
        </p:sp>
      </p:grpSp>
      <p:sp>
        <p:nvSpPr>
          <p:cNvPr id="5" name="TextBox 5"/>
          <p:cNvSpPr txBox="1"/>
          <p:nvPr/>
        </p:nvSpPr>
        <p:spPr>
          <a:xfrm>
            <a:off x="598496" y="1228990"/>
            <a:ext cx="13185031"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Focus marketing efforts on the top selling products1 ensure stock availability, and consider analyzing customer segments purchasing this product to target them more effectively.</a:t>
            </a:r>
          </a:p>
        </p:txBody>
      </p:sp>
      <p:sp>
        <p:nvSpPr>
          <p:cNvPr id="6" name="TextBox 6"/>
          <p:cNvSpPr txBox="1"/>
          <p:nvPr/>
        </p:nvSpPr>
        <p:spPr>
          <a:xfrm>
            <a:off x="290660" y="159703"/>
            <a:ext cx="615672"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1</a:t>
            </a:r>
          </a:p>
        </p:txBody>
      </p:sp>
      <p:sp>
        <p:nvSpPr>
          <p:cNvPr id="7" name="TextBox 7"/>
          <p:cNvSpPr txBox="1"/>
          <p:nvPr/>
        </p:nvSpPr>
        <p:spPr>
          <a:xfrm>
            <a:off x="377666" y="4013551"/>
            <a:ext cx="65103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2</a:t>
            </a:r>
          </a:p>
        </p:txBody>
      </p:sp>
      <p:sp>
        <p:nvSpPr>
          <p:cNvPr id="8" name="TextBox 8"/>
          <p:cNvSpPr txBox="1"/>
          <p:nvPr/>
        </p:nvSpPr>
        <p:spPr>
          <a:xfrm>
            <a:off x="1412392" y="4656488"/>
            <a:ext cx="13185031"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Allocate a larger portion of your marketing budget and resources toward the West, Central, California, and New York regions to further capitalize on these high-performing areas.</a:t>
            </a:r>
          </a:p>
        </p:txBody>
      </p:sp>
      <p:grpSp>
        <p:nvGrpSpPr>
          <p:cNvPr id="9" name="Group 9"/>
          <p:cNvGrpSpPr/>
          <p:nvPr/>
        </p:nvGrpSpPr>
        <p:grpSpPr>
          <a:xfrm>
            <a:off x="110256" y="7160928"/>
            <a:ext cx="18067487" cy="5400675"/>
            <a:chOff x="0" y="0"/>
            <a:chExt cx="4758515" cy="1422400"/>
          </a:xfrm>
        </p:grpSpPr>
        <p:sp>
          <p:nvSpPr>
            <p:cNvPr id="10" name="Freeform 10"/>
            <p:cNvSpPr/>
            <p:nvPr/>
          </p:nvSpPr>
          <p:spPr>
            <a:xfrm>
              <a:off x="0" y="0"/>
              <a:ext cx="4758515" cy="1422400"/>
            </a:xfrm>
            <a:custGeom>
              <a:avLst/>
              <a:gdLst/>
              <a:ahLst/>
              <a:cxnLst/>
              <a:rect l="l" t="t" r="r" b="b"/>
              <a:pathLst>
                <a:path w="4758515" h="1422400">
                  <a:moveTo>
                    <a:pt x="0" y="0"/>
                  </a:moveTo>
                  <a:lnTo>
                    <a:pt x="4758515" y="0"/>
                  </a:lnTo>
                  <a:lnTo>
                    <a:pt x="4758515" y="1422400"/>
                  </a:lnTo>
                  <a:lnTo>
                    <a:pt x="0" y="1422400"/>
                  </a:lnTo>
                  <a:close/>
                </a:path>
              </a:pathLst>
            </a:custGeom>
            <a:solidFill>
              <a:srgbClr val="5E17EB"/>
            </a:solidFill>
          </p:spPr>
          <p:txBody>
            <a:bodyPr/>
            <a:lstStyle/>
            <a:p>
              <a:endParaRPr lang="en-US"/>
            </a:p>
          </p:txBody>
        </p:sp>
        <p:sp>
          <p:nvSpPr>
            <p:cNvPr id="11" name="TextBox 11"/>
            <p:cNvSpPr txBox="1"/>
            <p:nvPr/>
          </p:nvSpPr>
          <p:spPr>
            <a:xfrm>
              <a:off x="0" y="-47625"/>
              <a:ext cx="4758515" cy="1470025"/>
            </a:xfrm>
            <a:prstGeom prst="rect">
              <a:avLst/>
            </a:prstGeom>
          </p:spPr>
          <p:txBody>
            <a:bodyPr lIns="50800" tIns="50800" rIns="50800" bIns="50800" rtlCol="0" anchor="ctr"/>
            <a:lstStyle/>
            <a:p>
              <a:pPr algn="ctr">
                <a:lnSpc>
                  <a:spcPts val="3201"/>
                </a:lnSpc>
              </a:pPr>
              <a:endParaRPr/>
            </a:p>
          </p:txBody>
        </p:sp>
      </p:grpSp>
      <p:sp>
        <p:nvSpPr>
          <p:cNvPr id="12" name="TextBox 12"/>
          <p:cNvSpPr txBox="1"/>
          <p:nvPr/>
        </p:nvSpPr>
        <p:spPr>
          <a:xfrm>
            <a:off x="561170" y="7691756"/>
            <a:ext cx="69032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3</a:t>
            </a:r>
          </a:p>
        </p:txBody>
      </p:sp>
      <p:sp>
        <p:nvSpPr>
          <p:cNvPr id="13" name="TextBox 13"/>
          <p:cNvSpPr txBox="1"/>
          <p:nvPr/>
        </p:nvSpPr>
        <p:spPr>
          <a:xfrm>
            <a:off x="1412392" y="7637145"/>
            <a:ext cx="13185031"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Focus marketing efforts on the top selling products1 ensure stock availability, and consider analyzing customer segments purchasing this product to target them more effectively.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a:off x="11669530" y="1028700"/>
            <a:ext cx="5412592" cy="6307045"/>
          </a:xfrm>
          <a:custGeom>
            <a:avLst/>
            <a:gdLst/>
            <a:ahLst/>
            <a:cxnLst/>
            <a:rect l="l" t="t" r="r" b="b"/>
            <a:pathLst>
              <a:path w="5412592" h="6307045">
                <a:moveTo>
                  <a:pt x="0" y="0"/>
                </a:moveTo>
                <a:lnTo>
                  <a:pt x="5412591" y="0"/>
                </a:lnTo>
                <a:lnTo>
                  <a:pt x="5412591" y="6307045"/>
                </a:lnTo>
                <a:lnTo>
                  <a:pt x="0" y="6307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Analysis And Sales Forecasting</a:t>
            </a:r>
          </a:p>
        </p:txBody>
      </p:sp>
      <p:sp>
        <p:nvSpPr>
          <p:cNvPr id="4" name="Freeform 4"/>
          <p:cNvSpPr/>
          <p:nvPr/>
        </p:nvSpPr>
        <p:spPr>
          <a:xfrm rot="5400000">
            <a:off x="-7087852" y="-7240918"/>
            <a:ext cx="12580926" cy="18980794"/>
          </a:xfrm>
          <a:custGeom>
            <a:avLst/>
            <a:gdLst/>
            <a:ahLst/>
            <a:cxnLst/>
            <a:rect l="l" t="t" r="r" b="b"/>
            <a:pathLst>
              <a:path w="12580926" h="18980794">
                <a:moveTo>
                  <a:pt x="0" y="0"/>
                </a:moveTo>
                <a:lnTo>
                  <a:pt x="12580926" y="0"/>
                </a:lnTo>
                <a:lnTo>
                  <a:pt x="12580926" y="18980794"/>
                </a:lnTo>
                <a:lnTo>
                  <a:pt x="0" y="18980794"/>
                </a:lnTo>
                <a:lnTo>
                  <a:pt x="0" y="0"/>
                </a:lnTo>
                <a:close/>
              </a:path>
            </a:pathLst>
          </a:custGeom>
          <a:blipFill>
            <a:blip r:embed="rId4"/>
            <a:stretch>
              <a:fillRect l="-7236" r="-7236"/>
            </a:stretch>
          </a:blipFill>
        </p:spPr>
        <p:txBody>
          <a:bodyPr/>
          <a:lstStyle/>
          <a:p>
            <a:endParaRPr lang="en-US"/>
          </a:p>
        </p:txBody>
      </p:sp>
      <p:sp>
        <p:nvSpPr>
          <p:cNvPr id="5" name="TextBox 5"/>
          <p:cNvSpPr txBox="1"/>
          <p:nvPr/>
        </p:nvSpPr>
        <p:spPr>
          <a:xfrm>
            <a:off x="1028700" y="3441127"/>
            <a:ext cx="10640830" cy="2281188"/>
          </a:xfrm>
          <a:prstGeom prst="rect">
            <a:avLst/>
          </a:prstGeom>
        </p:spPr>
        <p:txBody>
          <a:bodyPr lIns="0" tIns="0" rIns="0" bIns="0" rtlCol="0" anchor="t">
            <a:spAutoFit/>
          </a:bodyPr>
          <a:lstStyle/>
          <a:p>
            <a:pPr algn="ctr">
              <a:lnSpc>
                <a:spcPts val="18640"/>
              </a:lnSpc>
            </a:pPr>
            <a:r>
              <a:rPr lang="en-US" sz="13314">
                <a:solidFill>
                  <a:srgbClr val="FFFFFF"/>
                </a:solidFill>
                <a:latin typeface="League Spartan"/>
                <a:ea typeface="League Spartan"/>
                <a:cs typeface="League Spartan"/>
                <a:sym typeface="League Spartan"/>
              </a:rPr>
              <a:t>1.Overview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497" y="-1404673"/>
            <a:ext cx="18067487" cy="5400675"/>
            <a:chOff x="0" y="0"/>
            <a:chExt cx="4758515" cy="1422400"/>
          </a:xfrm>
        </p:grpSpPr>
        <p:sp>
          <p:nvSpPr>
            <p:cNvPr id="3" name="Freeform 3"/>
            <p:cNvSpPr/>
            <p:nvPr/>
          </p:nvSpPr>
          <p:spPr>
            <a:xfrm>
              <a:off x="0" y="0"/>
              <a:ext cx="4758515" cy="1422400"/>
            </a:xfrm>
            <a:custGeom>
              <a:avLst/>
              <a:gdLst/>
              <a:ahLst/>
              <a:cxnLst/>
              <a:rect l="l" t="t" r="r" b="b"/>
              <a:pathLst>
                <a:path w="4758515" h="1422400">
                  <a:moveTo>
                    <a:pt x="0" y="0"/>
                  </a:moveTo>
                  <a:lnTo>
                    <a:pt x="4758515" y="0"/>
                  </a:lnTo>
                  <a:lnTo>
                    <a:pt x="4758515" y="1422400"/>
                  </a:lnTo>
                  <a:lnTo>
                    <a:pt x="0" y="1422400"/>
                  </a:lnTo>
                  <a:close/>
                </a:path>
              </a:pathLst>
            </a:custGeom>
            <a:solidFill>
              <a:srgbClr val="5E17EB"/>
            </a:solidFill>
          </p:spPr>
          <p:txBody>
            <a:bodyPr/>
            <a:lstStyle/>
            <a:p>
              <a:endParaRPr lang="en-US"/>
            </a:p>
          </p:txBody>
        </p:sp>
        <p:sp>
          <p:nvSpPr>
            <p:cNvPr id="4" name="TextBox 4"/>
            <p:cNvSpPr txBox="1"/>
            <p:nvPr/>
          </p:nvSpPr>
          <p:spPr>
            <a:xfrm>
              <a:off x="0" y="-47625"/>
              <a:ext cx="4758515" cy="1470025"/>
            </a:xfrm>
            <a:prstGeom prst="rect">
              <a:avLst/>
            </a:prstGeom>
          </p:spPr>
          <p:txBody>
            <a:bodyPr lIns="50800" tIns="50800" rIns="50800" bIns="50800" rtlCol="0" anchor="ctr"/>
            <a:lstStyle/>
            <a:p>
              <a:pPr algn="ctr">
                <a:lnSpc>
                  <a:spcPts val="3201"/>
                </a:lnSpc>
              </a:pPr>
              <a:endParaRPr/>
            </a:p>
          </p:txBody>
        </p:sp>
      </p:grpSp>
      <p:sp>
        <p:nvSpPr>
          <p:cNvPr id="5" name="TextBox 5"/>
          <p:cNvSpPr txBox="1"/>
          <p:nvPr/>
        </p:nvSpPr>
        <p:spPr>
          <a:xfrm>
            <a:off x="598496" y="962025"/>
            <a:ext cx="16660804" cy="29806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Technology products drive the highest average sales, followed by office supplies and furniture. Within subcategories, binders and paper lead sales, surpassing furnishings. This suggests a strong demand for technology and essential office supplies, indicating that these categories should be prioritized in inventory and marketing strategies to maximize revenue.</a:t>
            </a:r>
          </a:p>
        </p:txBody>
      </p:sp>
      <p:sp>
        <p:nvSpPr>
          <p:cNvPr id="6" name="TextBox 6"/>
          <p:cNvSpPr txBox="1"/>
          <p:nvPr/>
        </p:nvSpPr>
        <p:spPr>
          <a:xfrm>
            <a:off x="235058" y="159703"/>
            <a:ext cx="726877"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4</a:t>
            </a:r>
          </a:p>
        </p:txBody>
      </p:sp>
      <p:sp>
        <p:nvSpPr>
          <p:cNvPr id="7" name="TextBox 7"/>
          <p:cNvSpPr txBox="1"/>
          <p:nvPr/>
        </p:nvSpPr>
        <p:spPr>
          <a:xfrm>
            <a:off x="351711" y="4013551"/>
            <a:ext cx="702945"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5</a:t>
            </a:r>
          </a:p>
        </p:txBody>
      </p:sp>
      <p:sp>
        <p:nvSpPr>
          <p:cNvPr id="8" name="TextBox 8"/>
          <p:cNvSpPr txBox="1"/>
          <p:nvPr/>
        </p:nvSpPr>
        <p:spPr>
          <a:xfrm>
            <a:off x="1884360" y="4335368"/>
            <a:ext cx="14089075" cy="2981462"/>
          </a:xfrm>
          <a:prstGeom prst="rect">
            <a:avLst/>
          </a:prstGeom>
        </p:spPr>
        <p:txBody>
          <a:bodyPr lIns="0" tIns="0" rIns="0" bIns="0" rtlCol="0" anchor="t">
            <a:spAutoFit/>
          </a:bodyPr>
          <a:lstStyle/>
          <a:p>
            <a:pPr algn="ctr">
              <a:lnSpc>
                <a:spcPts val="3974"/>
              </a:lnSpc>
            </a:pPr>
            <a:r>
              <a:rPr lang="en-US" sz="2838">
                <a:solidFill>
                  <a:srgbClr val="000000"/>
                </a:solidFill>
                <a:latin typeface="Canva Sans"/>
                <a:ea typeface="Canva Sans"/>
                <a:cs typeface="Canva Sans"/>
                <a:sym typeface="Canva Sans"/>
              </a:rPr>
              <a:t>Consumer is the largest sales segment, followed by Corporate and Home Office.</a:t>
            </a:r>
          </a:p>
          <a:p>
            <a:pPr algn="ctr">
              <a:lnSpc>
                <a:spcPts val="3974"/>
              </a:lnSpc>
            </a:pPr>
            <a:r>
              <a:rPr lang="en-US" sz="2838">
                <a:solidFill>
                  <a:srgbClr val="000000"/>
                </a:solidFill>
                <a:latin typeface="Canva Sans"/>
                <a:ea typeface="Canva Sans"/>
                <a:cs typeface="Canva Sans"/>
                <a:sym typeface="Canva Sans"/>
              </a:rPr>
              <a:t>Standard Class shipping dominates across all segments, with First Class and Same Day services being less used. This suggests that focusing on standard shipping options for consumers, particularly for large-volume purchases, could optimize operations and meet the most common customer preferences.</a:t>
            </a:r>
          </a:p>
          <a:p>
            <a:pPr algn="ctr">
              <a:lnSpc>
                <a:spcPts val="3974"/>
              </a:lnSpc>
            </a:pPr>
            <a:endParaRPr lang="en-US" sz="2838">
              <a:solidFill>
                <a:srgbClr val="000000"/>
              </a:solidFill>
              <a:latin typeface="Canva Sans"/>
              <a:ea typeface="Canva Sans"/>
              <a:cs typeface="Canva Sans"/>
              <a:sym typeface="Canva Sans"/>
            </a:endParaRPr>
          </a:p>
        </p:txBody>
      </p:sp>
      <p:grpSp>
        <p:nvGrpSpPr>
          <p:cNvPr id="9" name="Group 9"/>
          <p:cNvGrpSpPr/>
          <p:nvPr/>
        </p:nvGrpSpPr>
        <p:grpSpPr>
          <a:xfrm>
            <a:off x="110256" y="7160928"/>
            <a:ext cx="18067487" cy="5400675"/>
            <a:chOff x="0" y="0"/>
            <a:chExt cx="4758515" cy="1422400"/>
          </a:xfrm>
        </p:grpSpPr>
        <p:sp>
          <p:nvSpPr>
            <p:cNvPr id="10" name="Freeform 10"/>
            <p:cNvSpPr/>
            <p:nvPr/>
          </p:nvSpPr>
          <p:spPr>
            <a:xfrm>
              <a:off x="0" y="0"/>
              <a:ext cx="4758515" cy="1422400"/>
            </a:xfrm>
            <a:custGeom>
              <a:avLst/>
              <a:gdLst/>
              <a:ahLst/>
              <a:cxnLst/>
              <a:rect l="l" t="t" r="r" b="b"/>
              <a:pathLst>
                <a:path w="4758515" h="1422400">
                  <a:moveTo>
                    <a:pt x="0" y="0"/>
                  </a:moveTo>
                  <a:lnTo>
                    <a:pt x="4758515" y="0"/>
                  </a:lnTo>
                  <a:lnTo>
                    <a:pt x="4758515" y="1422400"/>
                  </a:lnTo>
                  <a:lnTo>
                    <a:pt x="0" y="1422400"/>
                  </a:lnTo>
                  <a:close/>
                </a:path>
              </a:pathLst>
            </a:custGeom>
            <a:solidFill>
              <a:srgbClr val="5E17EB"/>
            </a:solidFill>
          </p:spPr>
          <p:txBody>
            <a:bodyPr/>
            <a:lstStyle/>
            <a:p>
              <a:endParaRPr lang="en-US"/>
            </a:p>
          </p:txBody>
        </p:sp>
        <p:sp>
          <p:nvSpPr>
            <p:cNvPr id="11" name="TextBox 11"/>
            <p:cNvSpPr txBox="1"/>
            <p:nvPr/>
          </p:nvSpPr>
          <p:spPr>
            <a:xfrm>
              <a:off x="0" y="-47625"/>
              <a:ext cx="4758515" cy="1470025"/>
            </a:xfrm>
            <a:prstGeom prst="rect">
              <a:avLst/>
            </a:prstGeom>
          </p:spPr>
          <p:txBody>
            <a:bodyPr lIns="50800" tIns="50800" rIns="50800" bIns="50800" rtlCol="0" anchor="ctr"/>
            <a:lstStyle/>
            <a:p>
              <a:pPr algn="ctr">
                <a:lnSpc>
                  <a:spcPts val="3201"/>
                </a:lnSpc>
              </a:pPr>
              <a:endParaRPr/>
            </a:p>
          </p:txBody>
        </p:sp>
      </p:grpSp>
      <p:sp>
        <p:nvSpPr>
          <p:cNvPr id="12" name="TextBox 12"/>
          <p:cNvSpPr txBox="1"/>
          <p:nvPr/>
        </p:nvSpPr>
        <p:spPr>
          <a:xfrm>
            <a:off x="389661" y="7691756"/>
            <a:ext cx="1033343"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6 </a:t>
            </a:r>
          </a:p>
        </p:txBody>
      </p:sp>
      <p:sp>
        <p:nvSpPr>
          <p:cNvPr id="13" name="TextBox 13"/>
          <p:cNvSpPr txBox="1"/>
          <p:nvPr/>
        </p:nvSpPr>
        <p:spPr>
          <a:xfrm>
            <a:off x="1412392" y="7637145"/>
            <a:ext cx="13185031"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The sales over months  and years increase  but there was  a specific time in months that make sales decrease, this because</a:t>
            </a:r>
          </a:p>
          <a:p>
            <a:pPr algn="ctr">
              <a:lnSpc>
                <a:spcPts val="4759"/>
              </a:lnSpc>
            </a:pPr>
            <a:r>
              <a:rPr lang="en-US" sz="3399">
                <a:solidFill>
                  <a:srgbClr val="FFFFFF"/>
                </a:solidFill>
                <a:latin typeface="Canva Sans"/>
                <a:ea typeface="Canva Sans"/>
                <a:cs typeface="Canva Sans"/>
                <a:sym typeface="Canva Sans"/>
              </a:rPr>
              <a:t>of many reasons, shipping duration , holidays , pricing and location of the customers also affect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1549" y="-1553720"/>
            <a:ext cx="19451521" cy="21624040"/>
          </a:xfrm>
          <a:custGeom>
            <a:avLst/>
            <a:gdLst/>
            <a:ahLst/>
            <a:cxnLst/>
            <a:rect l="l" t="t" r="r" b="b"/>
            <a:pathLst>
              <a:path w="19451521" h="21624040">
                <a:moveTo>
                  <a:pt x="0" y="0"/>
                </a:moveTo>
                <a:lnTo>
                  <a:pt x="19451520" y="0"/>
                </a:lnTo>
                <a:lnTo>
                  <a:pt x="19451520" y="21624040"/>
                </a:lnTo>
                <a:lnTo>
                  <a:pt x="0" y="21624040"/>
                </a:lnTo>
                <a:lnTo>
                  <a:pt x="0" y="0"/>
                </a:lnTo>
                <a:close/>
              </a:path>
            </a:pathLst>
          </a:custGeom>
          <a:blipFill>
            <a:blip r:embed="rId2"/>
            <a:stretch>
              <a:fillRect l="-18203" t="-22701" r="-18203"/>
            </a:stretch>
          </a:blipFill>
        </p:spPr>
        <p:txBody>
          <a:bodyPr/>
          <a:lstStyle/>
          <a:p>
            <a:endParaRPr lang="en-US"/>
          </a:p>
        </p:txBody>
      </p:sp>
      <p:sp>
        <p:nvSpPr>
          <p:cNvPr id="3" name="Freeform 3"/>
          <p:cNvSpPr/>
          <p:nvPr/>
        </p:nvSpPr>
        <p:spPr>
          <a:xfrm>
            <a:off x="9967309" y="2107015"/>
            <a:ext cx="7291991" cy="6426067"/>
          </a:xfrm>
          <a:custGeom>
            <a:avLst/>
            <a:gdLst/>
            <a:ahLst/>
            <a:cxnLst/>
            <a:rect l="l" t="t" r="r" b="b"/>
            <a:pathLst>
              <a:path w="7291991" h="6426067">
                <a:moveTo>
                  <a:pt x="0" y="0"/>
                </a:moveTo>
                <a:lnTo>
                  <a:pt x="7291991" y="0"/>
                </a:lnTo>
                <a:lnTo>
                  <a:pt x="7291991" y="6426067"/>
                </a:lnTo>
                <a:lnTo>
                  <a:pt x="0" y="642606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363393"/>
            <a:ext cx="8115300" cy="7169689"/>
          </a:xfrm>
          <a:prstGeom prst="rect">
            <a:avLst/>
          </a:prstGeom>
        </p:spPr>
        <p:txBody>
          <a:bodyPr lIns="0" tIns="0" rIns="0" bIns="0" rtlCol="0" anchor="t">
            <a:spAutoFit/>
          </a:bodyPr>
          <a:lstStyle/>
          <a:p>
            <a:pPr algn="ctr">
              <a:lnSpc>
                <a:spcPts val="28875"/>
              </a:lnSpc>
            </a:pPr>
            <a:r>
              <a:rPr lang="en-US" sz="20625" b="1">
                <a:solidFill>
                  <a:srgbClr val="FFFFFF"/>
                </a:solidFill>
                <a:latin typeface="Canva Sans Bold"/>
                <a:ea typeface="Canva Sans Bold"/>
                <a:cs typeface="Canva Sans Bold"/>
                <a:sym typeface="Canva Sans Bold"/>
              </a:rPr>
              <a:t>build</a:t>
            </a:r>
          </a:p>
          <a:p>
            <a:pPr algn="ctr">
              <a:lnSpc>
                <a:spcPts val="28875"/>
              </a:lnSpc>
            </a:pPr>
            <a:r>
              <a:rPr lang="en-US" sz="20625" b="1">
                <a:solidFill>
                  <a:srgbClr val="FFFFFF"/>
                </a:solidFill>
                <a:latin typeface="Canva Sans Bold"/>
                <a:ea typeface="Canva Sans Bold"/>
                <a:cs typeface="Canva Sans Bold"/>
                <a:sym typeface="Canva Sans Bold"/>
              </a:rPr>
              <a:t>model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8945" y="-1582427"/>
            <a:ext cx="4151983" cy="5708977"/>
          </a:xfrm>
          <a:custGeom>
            <a:avLst/>
            <a:gdLst/>
            <a:ahLst/>
            <a:cxnLst/>
            <a:rect l="l" t="t" r="r" b="b"/>
            <a:pathLst>
              <a:path w="4151983" h="5708977">
                <a:moveTo>
                  <a:pt x="0" y="0"/>
                </a:moveTo>
                <a:lnTo>
                  <a:pt x="4151983" y="0"/>
                </a:lnTo>
                <a:lnTo>
                  <a:pt x="4151983" y="5708977"/>
                </a:lnTo>
                <a:lnTo>
                  <a:pt x="0" y="5708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718663"/>
            <a:ext cx="5804094" cy="553399"/>
          </a:xfrm>
          <a:prstGeom prst="rect">
            <a:avLst/>
          </a:prstGeom>
        </p:spPr>
        <p:txBody>
          <a:bodyPr lIns="0" tIns="0" rIns="0" bIns="0" rtlCol="0" anchor="t">
            <a:spAutoFit/>
          </a:bodyPr>
          <a:lstStyle/>
          <a:p>
            <a:pPr algn="ctr">
              <a:lnSpc>
                <a:spcPts val="4557"/>
              </a:lnSpc>
              <a:spcBef>
                <a:spcPct val="0"/>
              </a:spcBef>
            </a:pPr>
            <a:r>
              <a:rPr lang="en-US" sz="3255">
                <a:solidFill>
                  <a:srgbClr val="000000"/>
                </a:solidFill>
                <a:latin typeface="Canva Sans"/>
                <a:ea typeface="Canva Sans"/>
                <a:cs typeface="Canva Sans"/>
                <a:sym typeface="Canva Sans"/>
              </a:rPr>
              <a:t>1. Import Necessary Libraries</a:t>
            </a:r>
          </a:p>
        </p:txBody>
      </p:sp>
      <p:sp>
        <p:nvSpPr>
          <p:cNvPr id="4" name="TextBox 4"/>
          <p:cNvSpPr txBox="1"/>
          <p:nvPr/>
        </p:nvSpPr>
        <p:spPr>
          <a:xfrm>
            <a:off x="1028700" y="1593228"/>
            <a:ext cx="4377691" cy="536014"/>
          </a:xfrm>
          <a:prstGeom prst="rect">
            <a:avLst/>
          </a:prstGeom>
        </p:spPr>
        <p:txBody>
          <a:bodyPr lIns="0" tIns="0" rIns="0" bIns="0" rtlCol="0" anchor="t">
            <a:spAutoFit/>
          </a:bodyPr>
          <a:lstStyle/>
          <a:p>
            <a:pPr algn="ctr">
              <a:lnSpc>
                <a:spcPts val="4483"/>
              </a:lnSpc>
              <a:spcBef>
                <a:spcPct val="0"/>
              </a:spcBef>
            </a:pPr>
            <a:r>
              <a:rPr lang="en-US" sz="3202">
                <a:solidFill>
                  <a:srgbClr val="000000"/>
                </a:solidFill>
                <a:latin typeface="Canva Sans"/>
                <a:ea typeface="Canva Sans"/>
                <a:cs typeface="Canva Sans"/>
                <a:sym typeface="Canva Sans"/>
              </a:rPr>
              <a:t>2. Correlation Analysis</a:t>
            </a:r>
          </a:p>
        </p:txBody>
      </p:sp>
      <p:sp>
        <p:nvSpPr>
          <p:cNvPr id="5" name="TextBox 5"/>
          <p:cNvSpPr txBox="1"/>
          <p:nvPr/>
        </p:nvSpPr>
        <p:spPr>
          <a:xfrm>
            <a:off x="1028700" y="2453092"/>
            <a:ext cx="4922735"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3. Preprocessing Pipeline</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6" name="TextBox 6"/>
          <p:cNvSpPr txBox="1"/>
          <p:nvPr/>
        </p:nvSpPr>
        <p:spPr>
          <a:xfrm>
            <a:off x="1028700" y="3249316"/>
            <a:ext cx="6143706"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4. Model Selection and Training</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7" name="TextBox 7"/>
          <p:cNvSpPr txBox="1"/>
          <p:nvPr/>
        </p:nvSpPr>
        <p:spPr>
          <a:xfrm>
            <a:off x="0" y="4045541"/>
            <a:ext cx="10369778"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5. Hyperparameter Tuning with Grid Search</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8" name="TextBox 8"/>
          <p:cNvSpPr txBox="1"/>
          <p:nvPr/>
        </p:nvSpPr>
        <p:spPr>
          <a:xfrm>
            <a:off x="-440511" y="4872710"/>
            <a:ext cx="10369778"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6. Data Splitting and Model Evaluation</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9" name="TextBox 9"/>
          <p:cNvSpPr txBox="1"/>
          <p:nvPr/>
        </p:nvSpPr>
        <p:spPr>
          <a:xfrm>
            <a:off x="-2473641" y="5637072"/>
            <a:ext cx="10369778"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7. Save the model</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10" name="TextBox 10"/>
          <p:cNvSpPr txBox="1"/>
          <p:nvPr/>
        </p:nvSpPr>
        <p:spPr>
          <a:xfrm>
            <a:off x="-2473641" y="6492816"/>
            <a:ext cx="10369778" cy="1096231"/>
          </a:xfrm>
          <a:prstGeom prst="rect">
            <a:avLst/>
          </a:prstGeom>
        </p:spPr>
        <p:txBody>
          <a:bodyPr lIns="0" tIns="0" rIns="0" bIns="0" rtlCol="0" anchor="t">
            <a:spAutoFit/>
          </a:bodyPr>
          <a:lstStyle/>
          <a:p>
            <a:pPr algn="ctr">
              <a:lnSpc>
                <a:spcPts val="4483"/>
              </a:lnSpc>
            </a:pPr>
            <a:r>
              <a:rPr lang="en-US" sz="3202">
                <a:solidFill>
                  <a:srgbClr val="000000"/>
                </a:solidFill>
                <a:latin typeface="Canva Sans"/>
                <a:ea typeface="Canva Sans"/>
                <a:cs typeface="Canva Sans"/>
                <a:sym typeface="Canva Sans"/>
              </a:rPr>
              <a:t>8.Test the model</a:t>
            </a:r>
          </a:p>
          <a:p>
            <a:pPr algn="ctr">
              <a:lnSpc>
                <a:spcPts val="4483"/>
              </a:lnSpc>
              <a:spcBef>
                <a:spcPct val="0"/>
              </a:spcBef>
            </a:pPr>
            <a:endParaRPr lang="en-US" sz="3202">
              <a:solidFill>
                <a:srgbClr val="000000"/>
              </a:solidFill>
              <a:latin typeface="Canva Sans"/>
              <a:ea typeface="Canva Sans"/>
              <a:cs typeface="Canva Sans"/>
              <a:sym typeface="Canva Sans"/>
            </a:endParaRPr>
          </a:p>
        </p:txBody>
      </p:sp>
      <p:sp>
        <p:nvSpPr>
          <p:cNvPr id="11" name="TextBox 11"/>
          <p:cNvSpPr txBox="1"/>
          <p:nvPr/>
        </p:nvSpPr>
        <p:spPr>
          <a:xfrm>
            <a:off x="6832794" y="6657102"/>
            <a:ext cx="10014112" cy="2693176"/>
          </a:xfrm>
          <a:prstGeom prst="rect">
            <a:avLst/>
          </a:prstGeom>
        </p:spPr>
        <p:txBody>
          <a:bodyPr lIns="0" tIns="0" rIns="0" bIns="0" rtlCol="0" anchor="t">
            <a:spAutoFit/>
          </a:bodyPr>
          <a:lstStyle/>
          <a:p>
            <a:pPr algn="ctr">
              <a:lnSpc>
                <a:spcPts val="5346"/>
              </a:lnSpc>
            </a:pPr>
            <a:r>
              <a:rPr lang="en-US" sz="3818" b="1">
                <a:solidFill>
                  <a:srgbClr val="000000"/>
                </a:solidFill>
                <a:latin typeface="Canva Sans Bold"/>
                <a:ea typeface="Canva Sans Bold"/>
                <a:cs typeface="Canva Sans Bold"/>
                <a:sym typeface="Canva Sans Bold"/>
              </a:rPr>
              <a:t>Random Forest Regressor model has an accuracy of 61%, while the Linear Regression model has an accuracy of 59.63%</a:t>
            </a:r>
          </a:p>
        </p:txBody>
      </p:sp>
      <p:sp>
        <p:nvSpPr>
          <p:cNvPr id="12" name="TextBox 12"/>
          <p:cNvSpPr txBox="1"/>
          <p:nvPr/>
        </p:nvSpPr>
        <p:spPr>
          <a:xfrm>
            <a:off x="9613247" y="1478928"/>
            <a:ext cx="322337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Steps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rot="5400000">
            <a:off x="-7087852" y="-7240918"/>
            <a:ext cx="12580926" cy="18980794"/>
          </a:xfrm>
          <a:custGeom>
            <a:avLst/>
            <a:gdLst/>
            <a:ahLst/>
            <a:cxnLst/>
            <a:rect l="l" t="t" r="r" b="b"/>
            <a:pathLst>
              <a:path w="12580926" h="18980794">
                <a:moveTo>
                  <a:pt x="0" y="0"/>
                </a:moveTo>
                <a:lnTo>
                  <a:pt x="12580926" y="0"/>
                </a:lnTo>
                <a:lnTo>
                  <a:pt x="12580926" y="18980794"/>
                </a:lnTo>
                <a:lnTo>
                  <a:pt x="0" y="18980794"/>
                </a:lnTo>
                <a:lnTo>
                  <a:pt x="0" y="0"/>
                </a:lnTo>
                <a:close/>
              </a:path>
            </a:pathLst>
          </a:custGeom>
          <a:blipFill>
            <a:blip r:embed="rId2"/>
            <a:stretch>
              <a:fillRect l="-7236" r="-7236"/>
            </a:stretch>
          </a:blipFill>
        </p:spPr>
        <p:txBody>
          <a:bodyPr/>
          <a:lstStyle/>
          <a:p>
            <a:endParaRPr lang="en-US"/>
          </a:p>
        </p:txBody>
      </p:sp>
      <p:sp>
        <p:nvSpPr>
          <p:cNvPr id="3" name="Freeform 3"/>
          <p:cNvSpPr/>
          <p:nvPr/>
        </p:nvSpPr>
        <p:spPr>
          <a:xfrm>
            <a:off x="11520336" y="-294527"/>
            <a:ext cx="4152550" cy="4114800"/>
          </a:xfrm>
          <a:custGeom>
            <a:avLst/>
            <a:gdLst/>
            <a:ahLst/>
            <a:cxnLst/>
            <a:rect l="l" t="t" r="r" b="b"/>
            <a:pathLst>
              <a:path w="4152550" h="4114800">
                <a:moveTo>
                  <a:pt x="0" y="0"/>
                </a:moveTo>
                <a:lnTo>
                  <a:pt x="4152551" y="0"/>
                </a:lnTo>
                <a:lnTo>
                  <a:pt x="415255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Analysis And Sales Forecasting</a:t>
            </a:r>
          </a:p>
        </p:txBody>
      </p:sp>
      <p:sp>
        <p:nvSpPr>
          <p:cNvPr id="5" name="TextBox 5"/>
          <p:cNvSpPr txBox="1"/>
          <p:nvPr/>
        </p:nvSpPr>
        <p:spPr>
          <a:xfrm>
            <a:off x="2565887" y="771525"/>
            <a:ext cx="10640830" cy="2281188"/>
          </a:xfrm>
          <a:prstGeom prst="rect">
            <a:avLst/>
          </a:prstGeom>
        </p:spPr>
        <p:txBody>
          <a:bodyPr lIns="0" tIns="0" rIns="0" bIns="0" rtlCol="0" anchor="t">
            <a:spAutoFit/>
          </a:bodyPr>
          <a:lstStyle/>
          <a:p>
            <a:pPr algn="ctr">
              <a:lnSpc>
                <a:spcPts val="18640"/>
              </a:lnSpc>
            </a:pPr>
            <a:r>
              <a:rPr lang="en-US" sz="13314">
                <a:solidFill>
                  <a:srgbClr val="FFFFFF"/>
                </a:solidFill>
                <a:latin typeface="League Spartan"/>
                <a:ea typeface="League Spartan"/>
                <a:cs typeface="League Spartan"/>
                <a:sym typeface="League Spartan"/>
              </a:rPr>
              <a:t>Hint</a:t>
            </a:r>
          </a:p>
        </p:txBody>
      </p:sp>
      <p:sp>
        <p:nvSpPr>
          <p:cNvPr id="6" name="TextBox 6"/>
          <p:cNvSpPr txBox="1"/>
          <p:nvPr/>
        </p:nvSpPr>
        <p:spPr>
          <a:xfrm>
            <a:off x="2565887" y="4115548"/>
            <a:ext cx="13107000" cy="4780915"/>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i got this low accuracy because there is a problem of the data, </a:t>
            </a:r>
          </a:p>
          <a:p>
            <a:pPr algn="ctr">
              <a:lnSpc>
                <a:spcPts val="4759"/>
              </a:lnSpc>
            </a:pPr>
            <a:r>
              <a:rPr lang="en-US" sz="3399" b="1">
                <a:solidFill>
                  <a:srgbClr val="FFFFFF"/>
                </a:solidFill>
                <a:latin typeface="Canva Sans Bold"/>
                <a:ea typeface="Canva Sans Bold"/>
                <a:cs typeface="Canva Sans Bold"/>
                <a:sym typeface="Canva Sans Bold"/>
              </a:rPr>
              <a:t> i found later that it was incomplete , there was some columns missing , and these columns have a strong correlation with the my target , and the other columns in the data have a weak correlation with my target , that’t why i got low accuracy , at the first i have used a simple linear regression model and i got accuracy 1 % but then i have developed in the code until i got accuracy 61 %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409" y="704437"/>
            <a:ext cx="8157591" cy="8229600"/>
          </a:xfrm>
          <a:custGeom>
            <a:avLst/>
            <a:gdLst/>
            <a:ahLst/>
            <a:cxnLst/>
            <a:rect l="l" t="t" r="r" b="b"/>
            <a:pathLst>
              <a:path w="8157591" h="8229600">
                <a:moveTo>
                  <a:pt x="0" y="0"/>
                </a:moveTo>
                <a:lnTo>
                  <a:pt x="8157591" y="0"/>
                </a:lnTo>
                <a:lnTo>
                  <a:pt x="8157591"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433587" y="1692568"/>
            <a:ext cx="9431290" cy="5948553"/>
          </a:xfrm>
          <a:prstGeom prst="rect">
            <a:avLst/>
          </a:prstGeom>
        </p:spPr>
        <p:txBody>
          <a:bodyPr lIns="0" tIns="0" rIns="0" bIns="0" rtlCol="0" anchor="t">
            <a:spAutoFit/>
          </a:bodyPr>
          <a:lstStyle/>
          <a:p>
            <a:pPr algn="ctr">
              <a:lnSpc>
                <a:spcPts val="23877"/>
              </a:lnSpc>
            </a:pPr>
            <a:r>
              <a:rPr lang="en-US" sz="17055" b="1">
                <a:solidFill>
                  <a:srgbClr val="000000"/>
                </a:solidFill>
                <a:latin typeface="Noto Serif Ethiopic Condensed Bold"/>
                <a:ea typeface="Noto Serif Ethiopic Condensed Bold"/>
                <a:cs typeface="Noto Serif Ethiopic Condensed Bold"/>
                <a:sym typeface="Noto Serif Ethiopic Condensed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0" y="11435"/>
            <a:ext cx="11165548" cy="1834505"/>
          </a:xfrm>
          <a:prstGeom prst="rect">
            <a:avLst/>
          </a:prstGeom>
        </p:spPr>
        <p:txBody>
          <a:bodyPr lIns="0" tIns="0" rIns="0" bIns="0" rtlCol="0" anchor="t">
            <a:spAutoFit/>
          </a:bodyPr>
          <a:lstStyle/>
          <a:p>
            <a:pPr algn="ctr">
              <a:lnSpc>
                <a:spcPts val="15090"/>
              </a:lnSpc>
            </a:pPr>
            <a:r>
              <a:rPr lang="en-US" sz="10778" b="1">
                <a:solidFill>
                  <a:srgbClr val="FFFFFF"/>
                </a:solidFill>
                <a:latin typeface="Canva Sans Bold"/>
                <a:ea typeface="Canva Sans Bold"/>
                <a:cs typeface="Canva Sans Bold"/>
                <a:sym typeface="Canva Sans Bold"/>
              </a:rPr>
              <a:t>1.Overview</a:t>
            </a:r>
          </a:p>
        </p:txBody>
      </p:sp>
      <p:grpSp>
        <p:nvGrpSpPr>
          <p:cNvPr id="3" name="Group 3"/>
          <p:cNvGrpSpPr/>
          <p:nvPr/>
        </p:nvGrpSpPr>
        <p:grpSpPr>
          <a:xfrm rot="5400000">
            <a:off x="5175674" y="-3781438"/>
            <a:ext cx="9391789" cy="21217598"/>
            <a:chOff x="0" y="0"/>
            <a:chExt cx="2473557" cy="5588174"/>
          </a:xfrm>
        </p:grpSpPr>
        <p:sp>
          <p:nvSpPr>
            <p:cNvPr id="4" name="Freeform 4"/>
            <p:cNvSpPr/>
            <p:nvPr/>
          </p:nvSpPr>
          <p:spPr>
            <a:xfrm>
              <a:off x="0" y="0"/>
              <a:ext cx="2473558" cy="5588174"/>
            </a:xfrm>
            <a:custGeom>
              <a:avLst/>
              <a:gdLst/>
              <a:ahLst/>
              <a:cxnLst/>
              <a:rect l="l" t="t" r="r" b="b"/>
              <a:pathLst>
                <a:path w="2473558" h="5588174">
                  <a:moveTo>
                    <a:pt x="0" y="0"/>
                  </a:moveTo>
                  <a:lnTo>
                    <a:pt x="2473558" y="0"/>
                  </a:lnTo>
                  <a:lnTo>
                    <a:pt x="2473558" y="5588174"/>
                  </a:lnTo>
                  <a:lnTo>
                    <a:pt x="0" y="5588174"/>
                  </a:lnTo>
                  <a:close/>
                </a:path>
              </a:pathLst>
            </a:custGeom>
            <a:solidFill>
              <a:srgbClr val="FFFFFF"/>
            </a:solidFill>
          </p:spPr>
          <p:txBody>
            <a:bodyPr/>
            <a:lstStyle/>
            <a:p>
              <a:endParaRPr lang="en-US"/>
            </a:p>
          </p:txBody>
        </p:sp>
        <p:sp>
          <p:nvSpPr>
            <p:cNvPr id="5" name="TextBox 5"/>
            <p:cNvSpPr txBox="1"/>
            <p:nvPr/>
          </p:nvSpPr>
          <p:spPr>
            <a:xfrm>
              <a:off x="0" y="-38100"/>
              <a:ext cx="2473557" cy="562627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Analysis And Sales Forecasting</a:t>
            </a:r>
          </a:p>
        </p:txBody>
      </p:sp>
      <p:sp>
        <p:nvSpPr>
          <p:cNvPr id="7" name="TextBox 7"/>
          <p:cNvSpPr txBox="1"/>
          <p:nvPr/>
        </p:nvSpPr>
        <p:spPr>
          <a:xfrm>
            <a:off x="489426" y="3051074"/>
            <a:ext cx="17309148" cy="4916368"/>
          </a:xfrm>
          <a:prstGeom prst="rect">
            <a:avLst/>
          </a:prstGeom>
        </p:spPr>
        <p:txBody>
          <a:bodyPr lIns="0" tIns="0" rIns="0" bIns="0" rtlCol="0" anchor="t">
            <a:spAutoFit/>
          </a:bodyPr>
          <a:lstStyle/>
          <a:p>
            <a:pPr algn="ctr">
              <a:lnSpc>
                <a:spcPts val="6498"/>
              </a:lnSpc>
            </a:pPr>
            <a:r>
              <a:rPr lang="en-US" sz="4641">
                <a:solidFill>
                  <a:srgbClr val="000000"/>
                </a:solidFill>
                <a:latin typeface="Canva Sans"/>
                <a:ea typeface="Canva Sans"/>
                <a:cs typeface="Canva Sans"/>
                <a:sym typeface="Canva Sans"/>
              </a:rPr>
              <a:t>The Superstore Sales Analysis and Prediction project aims to analyze sales data from a fictional superstore and build predictive models to forecast future sales. This project utilizes Python libraries for data analysis and visualization, such as Pandas, Matplotlib, and Seaborn, along with machine learning models from Scikit-learn.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rot="5400000">
            <a:off x="9323001" y="-4549841"/>
            <a:ext cx="12580926" cy="18980794"/>
          </a:xfrm>
          <a:custGeom>
            <a:avLst/>
            <a:gdLst/>
            <a:ahLst/>
            <a:cxnLst/>
            <a:rect l="l" t="t" r="r" b="b"/>
            <a:pathLst>
              <a:path w="12580926" h="18980794">
                <a:moveTo>
                  <a:pt x="0" y="0"/>
                </a:moveTo>
                <a:lnTo>
                  <a:pt x="12580926" y="0"/>
                </a:lnTo>
                <a:lnTo>
                  <a:pt x="12580926" y="18980794"/>
                </a:lnTo>
                <a:lnTo>
                  <a:pt x="0" y="18980794"/>
                </a:lnTo>
                <a:lnTo>
                  <a:pt x="0" y="0"/>
                </a:lnTo>
                <a:close/>
              </a:path>
            </a:pathLst>
          </a:custGeom>
          <a:blipFill>
            <a:blip r:embed="rId2"/>
            <a:stretch>
              <a:fillRect l="-7236" r="-7236"/>
            </a:stretch>
          </a:blipFill>
        </p:spPr>
        <p:txBody>
          <a:bodyPr/>
          <a:lstStyle/>
          <a:p>
            <a:endParaRPr lang="en-US"/>
          </a:p>
        </p:txBody>
      </p:sp>
      <p:sp>
        <p:nvSpPr>
          <p:cNvPr id="3" name="Freeform 3"/>
          <p:cNvSpPr/>
          <p:nvPr/>
        </p:nvSpPr>
        <p:spPr>
          <a:xfrm>
            <a:off x="10598670" y="1130601"/>
            <a:ext cx="8285207" cy="5980413"/>
          </a:xfrm>
          <a:custGeom>
            <a:avLst/>
            <a:gdLst/>
            <a:ahLst/>
            <a:cxnLst/>
            <a:rect l="l" t="t" r="r" b="b"/>
            <a:pathLst>
              <a:path w="8285207" h="5980413">
                <a:moveTo>
                  <a:pt x="0" y="0"/>
                </a:moveTo>
                <a:lnTo>
                  <a:pt x="8285207" y="0"/>
                </a:lnTo>
                <a:lnTo>
                  <a:pt x="8285207" y="5980413"/>
                </a:lnTo>
                <a:lnTo>
                  <a:pt x="0" y="59804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0" y="2233248"/>
            <a:ext cx="11557060" cy="3778354"/>
          </a:xfrm>
          <a:prstGeom prst="rect">
            <a:avLst/>
          </a:prstGeom>
        </p:spPr>
        <p:txBody>
          <a:bodyPr lIns="0" tIns="0" rIns="0" bIns="0" rtlCol="0" anchor="t">
            <a:spAutoFit/>
          </a:bodyPr>
          <a:lstStyle/>
          <a:p>
            <a:pPr algn="ctr">
              <a:lnSpc>
                <a:spcPts val="15184"/>
              </a:lnSpc>
            </a:pPr>
            <a:r>
              <a:rPr lang="en-US" sz="10846">
                <a:solidFill>
                  <a:srgbClr val="FFFFFF"/>
                </a:solidFill>
                <a:latin typeface="League Spartan"/>
                <a:ea typeface="League Spartan"/>
                <a:cs typeface="League Spartan"/>
                <a:sym typeface="League Spartan"/>
              </a:rPr>
              <a:t>2.Data Understanding</a:t>
            </a:r>
          </a:p>
        </p:txBody>
      </p:sp>
      <p:sp>
        <p:nvSpPr>
          <p:cNvPr id="5" name="TextBox 5"/>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Analysis And Sales Forecasting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385774" y="206609"/>
            <a:ext cx="12861322" cy="1482257"/>
          </a:xfrm>
          <a:prstGeom prst="rect">
            <a:avLst/>
          </a:prstGeom>
        </p:spPr>
        <p:txBody>
          <a:bodyPr lIns="0" tIns="0" rIns="0" bIns="0" rtlCol="0" anchor="t">
            <a:spAutoFit/>
          </a:bodyPr>
          <a:lstStyle/>
          <a:p>
            <a:pPr algn="ctr">
              <a:lnSpc>
                <a:spcPts val="12189"/>
              </a:lnSpc>
            </a:pPr>
            <a:r>
              <a:rPr lang="en-US" sz="8706" b="1">
                <a:solidFill>
                  <a:srgbClr val="FFFFFF"/>
                </a:solidFill>
                <a:latin typeface="Canva Sans Bold"/>
                <a:ea typeface="Canva Sans Bold"/>
                <a:cs typeface="Canva Sans Bold"/>
                <a:sym typeface="Canva Sans Bold"/>
              </a:rPr>
              <a:t>2.Data Understanding</a:t>
            </a:r>
          </a:p>
        </p:txBody>
      </p:sp>
      <p:grpSp>
        <p:nvGrpSpPr>
          <p:cNvPr id="3" name="Group 3"/>
          <p:cNvGrpSpPr/>
          <p:nvPr/>
        </p:nvGrpSpPr>
        <p:grpSpPr>
          <a:xfrm rot="5400000">
            <a:off x="4947170" y="-4281723"/>
            <a:ext cx="9391789" cy="21217598"/>
            <a:chOff x="0" y="0"/>
            <a:chExt cx="2473557" cy="5588174"/>
          </a:xfrm>
        </p:grpSpPr>
        <p:sp>
          <p:nvSpPr>
            <p:cNvPr id="4" name="Freeform 4"/>
            <p:cNvSpPr/>
            <p:nvPr/>
          </p:nvSpPr>
          <p:spPr>
            <a:xfrm>
              <a:off x="0" y="0"/>
              <a:ext cx="2473558" cy="5588174"/>
            </a:xfrm>
            <a:custGeom>
              <a:avLst/>
              <a:gdLst/>
              <a:ahLst/>
              <a:cxnLst/>
              <a:rect l="l" t="t" r="r" b="b"/>
              <a:pathLst>
                <a:path w="2473558" h="5588174">
                  <a:moveTo>
                    <a:pt x="0" y="0"/>
                  </a:moveTo>
                  <a:lnTo>
                    <a:pt x="2473558" y="0"/>
                  </a:lnTo>
                  <a:lnTo>
                    <a:pt x="2473558" y="5588174"/>
                  </a:lnTo>
                  <a:lnTo>
                    <a:pt x="0" y="5588174"/>
                  </a:lnTo>
                  <a:close/>
                </a:path>
              </a:pathLst>
            </a:custGeom>
            <a:solidFill>
              <a:srgbClr val="FFFFFF"/>
            </a:solidFill>
          </p:spPr>
          <p:txBody>
            <a:bodyPr/>
            <a:lstStyle/>
            <a:p>
              <a:endParaRPr lang="en-US"/>
            </a:p>
          </p:txBody>
        </p:sp>
        <p:sp>
          <p:nvSpPr>
            <p:cNvPr id="5" name="TextBox 5"/>
            <p:cNvSpPr txBox="1"/>
            <p:nvPr/>
          </p:nvSpPr>
          <p:spPr>
            <a:xfrm>
              <a:off x="0" y="-38100"/>
              <a:ext cx="2473557" cy="562627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Analysis And Sales Forecasting</a:t>
            </a:r>
          </a:p>
        </p:txBody>
      </p:sp>
      <p:sp>
        <p:nvSpPr>
          <p:cNvPr id="7" name="TextBox 7"/>
          <p:cNvSpPr txBox="1"/>
          <p:nvPr/>
        </p:nvSpPr>
        <p:spPr>
          <a:xfrm>
            <a:off x="1589670" y="2106576"/>
            <a:ext cx="14003405" cy="7967474"/>
          </a:xfrm>
          <a:prstGeom prst="rect">
            <a:avLst/>
          </a:prstGeom>
        </p:spPr>
        <p:txBody>
          <a:bodyPr lIns="0" tIns="0" rIns="0" bIns="0" rtlCol="0" anchor="t">
            <a:spAutoFit/>
          </a:bodyPr>
          <a:lstStyle/>
          <a:p>
            <a:pPr algn="ctr">
              <a:lnSpc>
                <a:spcPts val="3309"/>
              </a:lnSpc>
            </a:pPr>
            <a:r>
              <a:rPr lang="en-US" sz="2363">
                <a:solidFill>
                  <a:srgbClr val="000000"/>
                </a:solidFill>
                <a:latin typeface="Canva Sans"/>
                <a:ea typeface="Canva Sans"/>
                <a:cs typeface="Canva Sans"/>
                <a:sym typeface="Canva Sans"/>
              </a:rPr>
              <a:t>- ROW ID =&gt; Unique ID for each row</a:t>
            </a:r>
          </a:p>
          <a:p>
            <a:pPr algn="ctr">
              <a:lnSpc>
                <a:spcPts val="3309"/>
              </a:lnSpc>
            </a:pPr>
            <a:r>
              <a:rPr lang="en-US" sz="2363">
                <a:solidFill>
                  <a:srgbClr val="000000"/>
                </a:solidFill>
                <a:latin typeface="Canva Sans"/>
                <a:ea typeface="Canva Sans"/>
                <a:cs typeface="Canva Sans"/>
                <a:sym typeface="Canva Sans"/>
              </a:rPr>
              <a:t>- Order ID =&gt; Unique Order ID for each Custome</a:t>
            </a:r>
          </a:p>
          <a:p>
            <a:pPr algn="ctr">
              <a:lnSpc>
                <a:spcPts val="3309"/>
              </a:lnSpc>
            </a:pPr>
            <a:r>
              <a:rPr lang="en-US" sz="2363">
                <a:solidFill>
                  <a:srgbClr val="000000"/>
                </a:solidFill>
                <a:latin typeface="Canva Sans"/>
                <a:ea typeface="Canva Sans"/>
                <a:cs typeface="Canva Sans"/>
                <a:sym typeface="Canva Sans"/>
              </a:rPr>
              <a:t>- Order Date =&gt; Order Date of the product</a:t>
            </a:r>
          </a:p>
          <a:p>
            <a:pPr algn="ctr">
              <a:lnSpc>
                <a:spcPts val="3309"/>
              </a:lnSpc>
            </a:pPr>
            <a:r>
              <a:rPr lang="en-US" sz="2363">
                <a:solidFill>
                  <a:srgbClr val="000000"/>
                </a:solidFill>
                <a:latin typeface="Canva Sans"/>
                <a:ea typeface="Canva Sans"/>
                <a:cs typeface="Canva Sans"/>
                <a:sym typeface="Canva Sans"/>
              </a:rPr>
              <a:t>- Ship Date =&gt; Shipping Date of the Product</a:t>
            </a:r>
          </a:p>
          <a:p>
            <a:pPr algn="ctr">
              <a:lnSpc>
                <a:spcPts val="3309"/>
              </a:lnSpc>
            </a:pPr>
            <a:r>
              <a:rPr lang="en-US" sz="2363">
                <a:solidFill>
                  <a:srgbClr val="000000"/>
                </a:solidFill>
                <a:latin typeface="Canva Sans"/>
                <a:ea typeface="Canva Sans"/>
                <a:cs typeface="Canva Sans"/>
                <a:sym typeface="Canva Sans"/>
              </a:rPr>
              <a:t>- Ship Mode =&gt; Shipping Mode specified by the Customer.</a:t>
            </a:r>
          </a:p>
          <a:p>
            <a:pPr algn="ctr">
              <a:lnSpc>
                <a:spcPts val="3309"/>
              </a:lnSpc>
            </a:pPr>
            <a:r>
              <a:rPr lang="en-US" sz="2363">
                <a:solidFill>
                  <a:srgbClr val="000000"/>
                </a:solidFill>
                <a:latin typeface="Canva Sans"/>
                <a:ea typeface="Canva Sans"/>
                <a:cs typeface="Canva Sans"/>
                <a:sym typeface="Canva Sans"/>
              </a:rPr>
              <a:t>- Customer ID =&gt; Unique ID to identify each customer</a:t>
            </a:r>
          </a:p>
          <a:p>
            <a:pPr algn="ctr">
              <a:lnSpc>
                <a:spcPts val="3309"/>
              </a:lnSpc>
            </a:pPr>
            <a:r>
              <a:rPr lang="en-US" sz="2363">
                <a:solidFill>
                  <a:srgbClr val="000000"/>
                </a:solidFill>
                <a:latin typeface="Canva Sans"/>
                <a:ea typeface="Canva Sans"/>
                <a:cs typeface="Canva Sans"/>
                <a:sym typeface="Canva Sans"/>
              </a:rPr>
              <a:t>- Customer Name =&gt; Name of the Customer</a:t>
            </a:r>
          </a:p>
          <a:p>
            <a:pPr algn="ctr">
              <a:lnSpc>
                <a:spcPts val="3309"/>
              </a:lnSpc>
            </a:pPr>
            <a:r>
              <a:rPr lang="en-US" sz="2363">
                <a:solidFill>
                  <a:srgbClr val="000000"/>
                </a:solidFill>
                <a:latin typeface="Canva Sans"/>
                <a:ea typeface="Canva Sans"/>
                <a:cs typeface="Canva Sans"/>
                <a:sym typeface="Canva Sans"/>
              </a:rPr>
              <a:t>- Segement =&gt; The segment where the Customer belongs</a:t>
            </a:r>
          </a:p>
          <a:p>
            <a:pPr algn="ctr">
              <a:lnSpc>
                <a:spcPts val="3309"/>
              </a:lnSpc>
            </a:pPr>
            <a:r>
              <a:rPr lang="en-US" sz="2363">
                <a:solidFill>
                  <a:srgbClr val="000000"/>
                </a:solidFill>
                <a:latin typeface="Canva Sans"/>
                <a:ea typeface="Canva Sans"/>
                <a:cs typeface="Canva Sans"/>
                <a:sym typeface="Canva Sans"/>
              </a:rPr>
              <a:t>- Country =&gt; Country of residence of the Customer</a:t>
            </a:r>
          </a:p>
          <a:p>
            <a:pPr algn="ctr">
              <a:lnSpc>
                <a:spcPts val="3309"/>
              </a:lnSpc>
            </a:pPr>
            <a:r>
              <a:rPr lang="en-US" sz="2363">
                <a:solidFill>
                  <a:srgbClr val="000000"/>
                </a:solidFill>
                <a:latin typeface="Canva Sans"/>
                <a:ea typeface="Canva Sans"/>
                <a:cs typeface="Canva Sans"/>
                <a:sym typeface="Canva Sans"/>
              </a:rPr>
              <a:t>- City =&gt; City of residence of the Customer</a:t>
            </a:r>
          </a:p>
          <a:p>
            <a:pPr algn="ctr">
              <a:lnSpc>
                <a:spcPts val="3309"/>
              </a:lnSpc>
            </a:pPr>
            <a:r>
              <a:rPr lang="en-US" sz="2363">
                <a:solidFill>
                  <a:srgbClr val="000000"/>
                </a:solidFill>
                <a:latin typeface="Canva Sans"/>
                <a:ea typeface="Canva Sans"/>
                <a:cs typeface="Canva Sans"/>
                <a:sym typeface="Canva Sans"/>
              </a:rPr>
              <a:t>- State =&gt; State of residence of the customer</a:t>
            </a:r>
          </a:p>
          <a:p>
            <a:pPr algn="ctr">
              <a:lnSpc>
                <a:spcPts val="3309"/>
              </a:lnSpc>
            </a:pPr>
            <a:r>
              <a:rPr lang="en-US" sz="2363">
                <a:solidFill>
                  <a:srgbClr val="000000"/>
                </a:solidFill>
                <a:latin typeface="Canva Sans"/>
                <a:ea typeface="Canva Sans"/>
                <a:cs typeface="Canva Sans"/>
                <a:sym typeface="Canva Sans"/>
              </a:rPr>
              <a:t>- Postal Code =&gt; Postal Code of every Customer</a:t>
            </a:r>
          </a:p>
          <a:p>
            <a:pPr algn="ctr">
              <a:lnSpc>
                <a:spcPts val="3309"/>
              </a:lnSpc>
            </a:pPr>
            <a:r>
              <a:rPr lang="en-US" sz="2363">
                <a:solidFill>
                  <a:srgbClr val="000000"/>
                </a:solidFill>
                <a:latin typeface="Canva Sans"/>
                <a:ea typeface="Canva Sans"/>
                <a:cs typeface="Canva Sans"/>
                <a:sym typeface="Canva Sans"/>
              </a:rPr>
              <a:t>- Region =&gt; Region where the Customer belong</a:t>
            </a:r>
          </a:p>
          <a:p>
            <a:pPr algn="ctr">
              <a:lnSpc>
                <a:spcPts val="3309"/>
              </a:lnSpc>
            </a:pPr>
            <a:r>
              <a:rPr lang="en-US" sz="2363">
                <a:solidFill>
                  <a:srgbClr val="000000"/>
                </a:solidFill>
                <a:latin typeface="Canva Sans"/>
                <a:ea typeface="Canva Sans"/>
                <a:cs typeface="Canva Sans"/>
                <a:sym typeface="Canva Sans"/>
              </a:rPr>
              <a:t>- Product ID =&gt; Unique of the product</a:t>
            </a:r>
          </a:p>
          <a:p>
            <a:pPr algn="ctr">
              <a:lnSpc>
                <a:spcPts val="3309"/>
              </a:lnSpc>
            </a:pPr>
            <a:r>
              <a:rPr lang="en-US" sz="2363">
                <a:solidFill>
                  <a:srgbClr val="000000"/>
                </a:solidFill>
                <a:latin typeface="Canva Sans"/>
                <a:ea typeface="Canva Sans"/>
                <a:cs typeface="Canva Sans"/>
                <a:sym typeface="Canva Sans"/>
              </a:rPr>
              <a:t>- Category =&gt; Category of the product ordered</a:t>
            </a:r>
          </a:p>
          <a:p>
            <a:pPr algn="ctr">
              <a:lnSpc>
                <a:spcPts val="3309"/>
              </a:lnSpc>
            </a:pPr>
            <a:r>
              <a:rPr lang="en-US" sz="2363">
                <a:solidFill>
                  <a:srgbClr val="000000"/>
                </a:solidFill>
                <a:latin typeface="Canva Sans"/>
                <a:ea typeface="Canva Sans"/>
                <a:cs typeface="Canva Sans"/>
                <a:sym typeface="Canva Sans"/>
              </a:rPr>
              <a:t>- Sub-Category =&gt; Sub-Category of the product ordered</a:t>
            </a:r>
          </a:p>
          <a:p>
            <a:pPr algn="ctr">
              <a:lnSpc>
                <a:spcPts val="3309"/>
              </a:lnSpc>
            </a:pPr>
            <a:r>
              <a:rPr lang="en-US" sz="2363">
                <a:solidFill>
                  <a:srgbClr val="000000"/>
                </a:solidFill>
                <a:latin typeface="Canva Sans"/>
                <a:ea typeface="Canva Sans"/>
                <a:cs typeface="Canva Sans"/>
                <a:sym typeface="Canva Sans"/>
              </a:rPr>
              <a:t>- Product Name =&gt; Name of the Product</a:t>
            </a:r>
          </a:p>
          <a:p>
            <a:pPr algn="ctr">
              <a:lnSpc>
                <a:spcPts val="3309"/>
              </a:lnSpc>
            </a:pPr>
            <a:r>
              <a:rPr lang="en-US" sz="2363">
                <a:solidFill>
                  <a:srgbClr val="000000"/>
                </a:solidFill>
                <a:latin typeface="Canva Sans"/>
                <a:ea typeface="Canva Sans"/>
                <a:cs typeface="Canva Sans"/>
                <a:sym typeface="Canva Sans"/>
              </a:rPr>
              <a:t>- Sales =&gt; Sales of the Product</a:t>
            </a:r>
          </a:p>
          <a:p>
            <a:pPr algn="ctr">
              <a:lnSpc>
                <a:spcPts val="3309"/>
              </a:lnSpc>
            </a:pPr>
            <a:endParaRPr lang="en-US" sz="2363">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rot="5400000">
            <a:off x="9170601" y="-4702241"/>
            <a:ext cx="12580926" cy="18980794"/>
          </a:xfrm>
          <a:custGeom>
            <a:avLst/>
            <a:gdLst/>
            <a:ahLst/>
            <a:cxnLst/>
            <a:rect l="l" t="t" r="r" b="b"/>
            <a:pathLst>
              <a:path w="12580926" h="18980794">
                <a:moveTo>
                  <a:pt x="0" y="0"/>
                </a:moveTo>
                <a:lnTo>
                  <a:pt x="12580926" y="0"/>
                </a:lnTo>
                <a:lnTo>
                  <a:pt x="12580926" y="18980794"/>
                </a:lnTo>
                <a:lnTo>
                  <a:pt x="0" y="18980794"/>
                </a:lnTo>
                <a:lnTo>
                  <a:pt x="0" y="0"/>
                </a:lnTo>
                <a:close/>
              </a:path>
            </a:pathLst>
          </a:custGeom>
          <a:blipFill>
            <a:blip r:embed="rId2"/>
            <a:stretch>
              <a:fillRect l="-7236" r="-7236"/>
            </a:stretch>
          </a:blipFill>
        </p:spPr>
        <p:txBody>
          <a:bodyPr/>
          <a:lstStyle/>
          <a:p>
            <a:endParaRPr lang="en-US"/>
          </a:p>
        </p:txBody>
      </p:sp>
      <p:sp>
        <p:nvSpPr>
          <p:cNvPr id="3" name="Freeform 3"/>
          <p:cNvSpPr/>
          <p:nvPr/>
        </p:nvSpPr>
        <p:spPr>
          <a:xfrm>
            <a:off x="9973412" y="1366151"/>
            <a:ext cx="5487652" cy="6844011"/>
          </a:xfrm>
          <a:custGeom>
            <a:avLst/>
            <a:gdLst/>
            <a:ahLst/>
            <a:cxnLst/>
            <a:rect l="l" t="t" r="r" b="b"/>
            <a:pathLst>
              <a:path w="5487652" h="6844011">
                <a:moveTo>
                  <a:pt x="0" y="0"/>
                </a:moveTo>
                <a:lnTo>
                  <a:pt x="5487652" y="0"/>
                </a:lnTo>
                <a:lnTo>
                  <a:pt x="5487652" y="6844010"/>
                </a:lnTo>
                <a:lnTo>
                  <a:pt x="0" y="6844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223306" y="1737157"/>
            <a:ext cx="13233078" cy="5102819"/>
          </a:xfrm>
          <a:prstGeom prst="rect">
            <a:avLst/>
          </a:prstGeom>
        </p:spPr>
        <p:txBody>
          <a:bodyPr lIns="0" tIns="0" rIns="0" bIns="0" rtlCol="0" anchor="t">
            <a:spAutoFit/>
          </a:bodyPr>
          <a:lstStyle/>
          <a:p>
            <a:pPr algn="ctr">
              <a:lnSpc>
                <a:spcPts val="20599"/>
              </a:lnSpc>
            </a:pPr>
            <a:r>
              <a:rPr lang="en-US" sz="14713" b="1">
                <a:solidFill>
                  <a:srgbClr val="FFFFFF"/>
                </a:solidFill>
                <a:latin typeface="Canva Sans Bold"/>
                <a:ea typeface="Canva Sans Bold"/>
                <a:cs typeface="Canva Sans Bold"/>
                <a:sym typeface="Canva Sans Bold"/>
              </a:rPr>
              <a:t>3.Data Cleaning</a:t>
            </a:r>
          </a:p>
        </p:txBody>
      </p:sp>
      <p:sp>
        <p:nvSpPr>
          <p:cNvPr id="5" name="TextBox 5"/>
          <p:cNvSpPr txBox="1"/>
          <p:nvPr/>
        </p:nvSpPr>
        <p:spPr>
          <a:xfrm>
            <a:off x="9871568" y="9191625"/>
            <a:ext cx="973941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Analysis And Sales Forecasting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957574" y="-5276768"/>
            <a:ext cx="9391789" cy="21677118"/>
            <a:chOff x="0" y="0"/>
            <a:chExt cx="2473557" cy="5709200"/>
          </a:xfrm>
        </p:grpSpPr>
        <p:sp>
          <p:nvSpPr>
            <p:cNvPr id="3" name="Freeform 3"/>
            <p:cNvSpPr/>
            <p:nvPr/>
          </p:nvSpPr>
          <p:spPr>
            <a:xfrm>
              <a:off x="0" y="0"/>
              <a:ext cx="2473558" cy="5709200"/>
            </a:xfrm>
            <a:custGeom>
              <a:avLst/>
              <a:gdLst/>
              <a:ahLst/>
              <a:cxnLst/>
              <a:rect l="l" t="t" r="r" b="b"/>
              <a:pathLst>
                <a:path w="2473558" h="5709200">
                  <a:moveTo>
                    <a:pt x="0" y="0"/>
                  </a:moveTo>
                  <a:lnTo>
                    <a:pt x="2473558" y="0"/>
                  </a:lnTo>
                  <a:lnTo>
                    <a:pt x="2473558" y="5709200"/>
                  </a:lnTo>
                  <a:lnTo>
                    <a:pt x="0" y="5709200"/>
                  </a:lnTo>
                  <a:close/>
                </a:path>
              </a:pathLst>
            </a:custGeom>
            <a:solidFill>
              <a:srgbClr val="FFFFFF"/>
            </a:solidFill>
          </p:spPr>
          <p:txBody>
            <a:bodyPr/>
            <a:lstStyle/>
            <a:p>
              <a:endParaRPr lang="en-US"/>
            </a:p>
          </p:txBody>
        </p:sp>
        <p:sp>
          <p:nvSpPr>
            <p:cNvPr id="4" name="TextBox 4"/>
            <p:cNvSpPr txBox="1"/>
            <p:nvPr/>
          </p:nvSpPr>
          <p:spPr>
            <a:xfrm>
              <a:off x="0" y="-38100"/>
              <a:ext cx="2473557" cy="57473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14815" y="-147175"/>
            <a:ext cx="15258370" cy="1013072"/>
          </a:xfrm>
          <a:prstGeom prst="rect">
            <a:avLst/>
          </a:prstGeom>
        </p:spPr>
        <p:txBody>
          <a:bodyPr lIns="0" tIns="0" rIns="0" bIns="0" rtlCol="0" anchor="t">
            <a:spAutoFit/>
          </a:bodyPr>
          <a:lstStyle/>
          <a:p>
            <a:pPr algn="ctr">
              <a:lnSpc>
                <a:spcPts val="8330"/>
              </a:lnSpc>
            </a:pPr>
            <a:r>
              <a:rPr lang="en-US" sz="5950" b="1">
                <a:solidFill>
                  <a:srgbClr val="FFFFFF"/>
                </a:solidFill>
                <a:latin typeface="Canva Sans Bold"/>
                <a:ea typeface="Canva Sans Bold"/>
                <a:cs typeface="Canva Sans Bold"/>
                <a:sym typeface="Canva Sans Bold"/>
              </a:rPr>
              <a:t>3.Data Exploration&amp; Cleaning</a:t>
            </a:r>
          </a:p>
        </p:txBody>
      </p:sp>
      <p:sp>
        <p:nvSpPr>
          <p:cNvPr id="6" name="TextBox 6"/>
          <p:cNvSpPr txBox="1"/>
          <p:nvPr/>
        </p:nvSpPr>
        <p:spPr>
          <a:xfrm>
            <a:off x="10653469" y="9609638"/>
            <a:ext cx="9739411" cy="356234"/>
          </a:xfrm>
          <a:prstGeom prst="rect">
            <a:avLst/>
          </a:prstGeom>
        </p:spPr>
        <p:txBody>
          <a:bodyPr lIns="0" tIns="0" rIns="0" bIns="0" rtlCol="0" anchor="t">
            <a:spAutoFit/>
          </a:bodyPr>
          <a:lstStyle/>
          <a:p>
            <a:pPr algn="ctr">
              <a:lnSpc>
                <a:spcPts val="2940"/>
              </a:lnSpc>
            </a:pPr>
            <a:r>
              <a:rPr lang="en-US" sz="2100">
                <a:solidFill>
                  <a:srgbClr val="000000"/>
                </a:solidFill>
                <a:latin typeface="Canva Sans"/>
                <a:ea typeface="Canva Sans"/>
                <a:cs typeface="Canva Sans"/>
                <a:sym typeface="Canva Sans"/>
              </a:rPr>
              <a:t>Analysis And Sales Forecasting</a:t>
            </a:r>
          </a:p>
        </p:txBody>
      </p:sp>
      <p:sp>
        <p:nvSpPr>
          <p:cNvPr id="7" name="Freeform 7"/>
          <p:cNvSpPr/>
          <p:nvPr/>
        </p:nvSpPr>
        <p:spPr>
          <a:xfrm>
            <a:off x="487660" y="2153690"/>
            <a:ext cx="7315200" cy="159604"/>
          </a:xfrm>
          <a:custGeom>
            <a:avLst/>
            <a:gdLst/>
            <a:ahLst/>
            <a:cxnLst/>
            <a:rect l="l" t="t" r="r" b="b"/>
            <a:pathLst>
              <a:path w="7315200" h="159604">
                <a:moveTo>
                  <a:pt x="0" y="0"/>
                </a:moveTo>
                <a:lnTo>
                  <a:pt x="7315200" y="0"/>
                </a:lnTo>
                <a:lnTo>
                  <a:pt x="7315200" y="159605"/>
                </a:lnTo>
                <a:lnTo>
                  <a:pt x="0" y="159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775886" y="1266595"/>
            <a:ext cx="542889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Data Exploration</a:t>
            </a:r>
          </a:p>
        </p:txBody>
      </p:sp>
      <p:grpSp>
        <p:nvGrpSpPr>
          <p:cNvPr id="9" name="Group 9"/>
          <p:cNvGrpSpPr/>
          <p:nvPr/>
        </p:nvGrpSpPr>
        <p:grpSpPr>
          <a:xfrm>
            <a:off x="487660" y="2741456"/>
            <a:ext cx="8656340" cy="1393479"/>
            <a:chOff x="0" y="0"/>
            <a:chExt cx="11541787" cy="1857972"/>
          </a:xfrm>
        </p:grpSpPr>
        <p:sp>
          <p:nvSpPr>
            <p:cNvPr id="10" name="Freeform 10"/>
            <p:cNvSpPr/>
            <p:nvPr/>
          </p:nvSpPr>
          <p:spPr>
            <a:xfrm>
              <a:off x="115778" y="684953"/>
              <a:ext cx="9753600" cy="221953"/>
            </a:xfrm>
            <a:custGeom>
              <a:avLst/>
              <a:gdLst/>
              <a:ahLst/>
              <a:cxnLst/>
              <a:rect l="l" t="t" r="r" b="b"/>
              <a:pathLst>
                <a:path w="9753600" h="221953">
                  <a:moveTo>
                    <a:pt x="0" y="0"/>
                  </a:moveTo>
                  <a:lnTo>
                    <a:pt x="9753600" y="0"/>
                  </a:lnTo>
                  <a:lnTo>
                    <a:pt x="9753600" y="221953"/>
                  </a:lnTo>
                  <a:lnTo>
                    <a:pt x="0" y="221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721387" y="-66675"/>
              <a:ext cx="2495233"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df.head()</a:t>
              </a:r>
            </a:p>
          </p:txBody>
        </p:sp>
        <p:sp>
          <p:nvSpPr>
            <p:cNvPr id="12" name="TextBox 12"/>
            <p:cNvSpPr txBox="1"/>
            <p:nvPr/>
          </p:nvSpPr>
          <p:spPr>
            <a:xfrm>
              <a:off x="0" y="955922"/>
              <a:ext cx="11541787" cy="902050"/>
            </a:xfrm>
            <a:prstGeom prst="rect">
              <a:avLst/>
            </a:prstGeom>
          </p:spPr>
          <p:txBody>
            <a:bodyPr lIns="0" tIns="0" rIns="0" bIns="0" rtlCol="0" anchor="t">
              <a:spAutoFit/>
            </a:bodyPr>
            <a:lstStyle/>
            <a:p>
              <a:pPr algn="ctr">
                <a:lnSpc>
                  <a:spcPts val="2769"/>
                </a:lnSpc>
              </a:pPr>
              <a:r>
                <a:rPr lang="en-US" sz="1977">
                  <a:solidFill>
                    <a:srgbClr val="000000"/>
                  </a:solidFill>
                  <a:latin typeface="Canva Sans"/>
                  <a:ea typeface="Canva Sans"/>
                  <a:cs typeface="Canva Sans"/>
                  <a:sym typeface="Canva Sans"/>
                </a:rPr>
                <a:t>it shows the top five rows, allowing you  to quickly inspect the structure</a:t>
              </a:r>
            </a:p>
            <a:p>
              <a:pPr algn="ctr">
                <a:lnSpc>
                  <a:spcPts val="2769"/>
                </a:lnSpc>
              </a:pPr>
              <a:r>
                <a:rPr lang="en-US" sz="1977">
                  <a:solidFill>
                    <a:srgbClr val="000000"/>
                  </a:solidFill>
                  <a:latin typeface="Canva Sans"/>
                  <a:ea typeface="Canva Sans"/>
                  <a:cs typeface="Canva Sans"/>
                  <a:sym typeface="Canva Sans"/>
                </a:rPr>
                <a:t>and content of your dataset</a:t>
              </a:r>
            </a:p>
          </p:txBody>
        </p:sp>
      </p:grpSp>
      <p:sp>
        <p:nvSpPr>
          <p:cNvPr id="13" name="Freeform 13"/>
          <p:cNvSpPr/>
          <p:nvPr/>
        </p:nvSpPr>
        <p:spPr>
          <a:xfrm>
            <a:off x="193014" y="5143950"/>
            <a:ext cx="7315200" cy="166465"/>
          </a:xfrm>
          <a:custGeom>
            <a:avLst/>
            <a:gdLst/>
            <a:ahLst/>
            <a:cxnLst/>
            <a:rect l="l" t="t" r="r" b="b"/>
            <a:pathLst>
              <a:path w="7315200" h="166465">
                <a:moveTo>
                  <a:pt x="0" y="0"/>
                </a:moveTo>
                <a:lnTo>
                  <a:pt x="7315200" y="0"/>
                </a:lnTo>
                <a:lnTo>
                  <a:pt x="7315200" y="166465"/>
                </a:lnTo>
                <a:lnTo>
                  <a:pt x="0" y="16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647220" y="4563560"/>
            <a:ext cx="349803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df.isnull().sum()</a:t>
            </a:r>
          </a:p>
        </p:txBody>
      </p:sp>
      <p:sp>
        <p:nvSpPr>
          <p:cNvPr id="15" name="TextBox 15"/>
          <p:cNvSpPr txBox="1"/>
          <p:nvPr/>
        </p:nvSpPr>
        <p:spPr>
          <a:xfrm>
            <a:off x="106180" y="5337651"/>
            <a:ext cx="8656340" cy="336961"/>
          </a:xfrm>
          <a:prstGeom prst="rect">
            <a:avLst/>
          </a:prstGeom>
        </p:spPr>
        <p:txBody>
          <a:bodyPr lIns="0" tIns="0" rIns="0" bIns="0" rtlCol="0" anchor="t">
            <a:spAutoFit/>
          </a:bodyPr>
          <a:lstStyle/>
          <a:p>
            <a:pPr algn="ctr">
              <a:lnSpc>
                <a:spcPts val="2769"/>
              </a:lnSpc>
            </a:pPr>
            <a:r>
              <a:rPr lang="en-US" sz="1977">
                <a:solidFill>
                  <a:srgbClr val="000000"/>
                </a:solidFill>
                <a:latin typeface="Canva Sans"/>
                <a:ea typeface="Canva Sans"/>
                <a:cs typeface="Canva Sans"/>
                <a:sym typeface="Canva Sans"/>
              </a:rPr>
              <a:t>check for any null values in the data , and count the cull values</a:t>
            </a:r>
          </a:p>
        </p:txBody>
      </p:sp>
      <p:grpSp>
        <p:nvGrpSpPr>
          <p:cNvPr id="16" name="Group 16"/>
          <p:cNvGrpSpPr/>
          <p:nvPr/>
        </p:nvGrpSpPr>
        <p:grpSpPr>
          <a:xfrm>
            <a:off x="106180" y="6103237"/>
            <a:ext cx="8656340" cy="1044377"/>
            <a:chOff x="0" y="0"/>
            <a:chExt cx="11541787" cy="1392503"/>
          </a:xfrm>
        </p:grpSpPr>
        <p:sp>
          <p:nvSpPr>
            <p:cNvPr id="17" name="Freeform 17"/>
            <p:cNvSpPr/>
            <p:nvPr/>
          </p:nvSpPr>
          <p:spPr>
            <a:xfrm>
              <a:off x="115778" y="684953"/>
              <a:ext cx="9753600" cy="221953"/>
            </a:xfrm>
            <a:custGeom>
              <a:avLst/>
              <a:gdLst/>
              <a:ahLst/>
              <a:cxnLst/>
              <a:rect l="l" t="t" r="r" b="b"/>
              <a:pathLst>
                <a:path w="9753600" h="221953">
                  <a:moveTo>
                    <a:pt x="0" y="0"/>
                  </a:moveTo>
                  <a:lnTo>
                    <a:pt x="9753600" y="0"/>
                  </a:lnTo>
                  <a:lnTo>
                    <a:pt x="9753600" y="221953"/>
                  </a:lnTo>
                  <a:lnTo>
                    <a:pt x="0" y="221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721387" y="-66675"/>
              <a:ext cx="2495233"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df.info()</a:t>
              </a:r>
            </a:p>
          </p:txBody>
        </p:sp>
        <p:sp>
          <p:nvSpPr>
            <p:cNvPr id="19" name="TextBox 19"/>
            <p:cNvSpPr txBox="1"/>
            <p:nvPr/>
          </p:nvSpPr>
          <p:spPr>
            <a:xfrm>
              <a:off x="0" y="955922"/>
              <a:ext cx="11541787" cy="436581"/>
            </a:xfrm>
            <a:prstGeom prst="rect">
              <a:avLst/>
            </a:prstGeom>
          </p:spPr>
          <p:txBody>
            <a:bodyPr lIns="0" tIns="0" rIns="0" bIns="0" rtlCol="0" anchor="t">
              <a:spAutoFit/>
            </a:bodyPr>
            <a:lstStyle/>
            <a:p>
              <a:pPr algn="ctr">
                <a:lnSpc>
                  <a:spcPts val="2769"/>
                </a:lnSpc>
              </a:pPr>
              <a:r>
                <a:rPr lang="en-US" sz="1977">
                  <a:solidFill>
                    <a:srgbClr val="000000"/>
                  </a:solidFill>
                  <a:latin typeface="Canva Sans"/>
                  <a:ea typeface="Canva Sans"/>
                  <a:cs typeface="Canva Sans"/>
                  <a:sym typeface="Canva Sans"/>
                </a:rPr>
                <a:t>provide a concise summary of the DataFrame’s structure and content</a:t>
              </a:r>
            </a:p>
          </p:txBody>
        </p:sp>
      </p:grpSp>
      <p:sp>
        <p:nvSpPr>
          <p:cNvPr id="20" name="Freeform 20"/>
          <p:cNvSpPr/>
          <p:nvPr/>
        </p:nvSpPr>
        <p:spPr>
          <a:xfrm>
            <a:off x="279847" y="8089954"/>
            <a:ext cx="7315200" cy="166465"/>
          </a:xfrm>
          <a:custGeom>
            <a:avLst/>
            <a:gdLst/>
            <a:ahLst/>
            <a:cxnLst/>
            <a:rect l="l" t="t" r="r" b="b"/>
            <a:pathLst>
              <a:path w="7315200" h="166465">
                <a:moveTo>
                  <a:pt x="0" y="0"/>
                </a:moveTo>
                <a:lnTo>
                  <a:pt x="7315200" y="0"/>
                </a:lnTo>
                <a:lnTo>
                  <a:pt x="7315200" y="166465"/>
                </a:lnTo>
                <a:lnTo>
                  <a:pt x="0" y="16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734054" y="7509564"/>
            <a:ext cx="502294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df.duplicted().sum()</a:t>
            </a:r>
          </a:p>
        </p:txBody>
      </p:sp>
      <p:sp>
        <p:nvSpPr>
          <p:cNvPr id="22" name="TextBox 22"/>
          <p:cNvSpPr txBox="1"/>
          <p:nvPr/>
        </p:nvSpPr>
        <p:spPr>
          <a:xfrm>
            <a:off x="193014" y="8283655"/>
            <a:ext cx="8656340" cy="336961"/>
          </a:xfrm>
          <a:prstGeom prst="rect">
            <a:avLst/>
          </a:prstGeom>
        </p:spPr>
        <p:txBody>
          <a:bodyPr lIns="0" tIns="0" rIns="0" bIns="0" rtlCol="0" anchor="t">
            <a:spAutoFit/>
          </a:bodyPr>
          <a:lstStyle/>
          <a:p>
            <a:pPr algn="ctr">
              <a:lnSpc>
                <a:spcPts val="2769"/>
              </a:lnSpc>
            </a:pPr>
            <a:r>
              <a:rPr lang="en-US" sz="1977">
                <a:solidFill>
                  <a:srgbClr val="000000"/>
                </a:solidFill>
                <a:latin typeface="Canva Sans"/>
                <a:ea typeface="Canva Sans"/>
                <a:cs typeface="Canva Sans"/>
                <a:sym typeface="Canva Sans"/>
              </a:rPr>
              <a:t>check for any duplicated values</a:t>
            </a:r>
          </a:p>
        </p:txBody>
      </p:sp>
      <p:sp>
        <p:nvSpPr>
          <p:cNvPr id="23" name="Freeform 23"/>
          <p:cNvSpPr/>
          <p:nvPr/>
        </p:nvSpPr>
        <p:spPr>
          <a:xfrm>
            <a:off x="9718493" y="6168642"/>
            <a:ext cx="7315200" cy="166465"/>
          </a:xfrm>
          <a:custGeom>
            <a:avLst/>
            <a:gdLst/>
            <a:ahLst/>
            <a:cxnLst/>
            <a:rect l="l" t="t" r="r" b="b"/>
            <a:pathLst>
              <a:path w="7315200" h="166465">
                <a:moveTo>
                  <a:pt x="0" y="0"/>
                </a:moveTo>
                <a:lnTo>
                  <a:pt x="7315200" y="0"/>
                </a:lnTo>
                <a:lnTo>
                  <a:pt x="7315200" y="166465"/>
                </a:lnTo>
                <a:lnTo>
                  <a:pt x="0" y="16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24"/>
          <p:cNvSpPr txBox="1"/>
          <p:nvPr/>
        </p:nvSpPr>
        <p:spPr>
          <a:xfrm>
            <a:off x="9144000" y="5495116"/>
            <a:ext cx="881604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df.dropna(subset=[’Postal Code’])</a:t>
            </a:r>
          </a:p>
        </p:txBody>
      </p:sp>
      <p:sp>
        <p:nvSpPr>
          <p:cNvPr id="25" name="TextBox 25"/>
          <p:cNvSpPr txBox="1"/>
          <p:nvPr/>
        </p:nvSpPr>
        <p:spPr>
          <a:xfrm>
            <a:off x="9631660" y="6362344"/>
            <a:ext cx="8656340" cy="686063"/>
          </a:xfrm>
          <a:prstGeom prst="rect">
            <a:avLst/>
          </a:prstGeom>
        </p:spPr>
        <p:txBody>
          <a:bodyPr lIns="0" tIns="0" rIns="0" bIns="0" rtlCol="0" anchor="t">
            <a:spAutoFit/>
          </a:bodyPr>
          <a:lstStyle/>
          <a:p>
            <a:pPr algn="ctr">
              <a:lnSpc>
                <a:spcPts val="2769"/>
              </a:lnSpc>
            </a:pPr>
            <a:r>
              <a:rPr lang="en-US" sz="1977">
                <a:solidFill>
                  <a:srgbClr val="000000"/>
                </a:solidFill>
                <a:latin typeface="Canva Sans"/>
                <a:ea typeface="Canva Sans"/>
                <a:cs typeface="Canva Sans"/>
                <a:sym typeface="Canva Sans"/>
              </a:rPr>
              <a:t>remove the null values in the column by rows , it will remove the row</a:t>
            </a:r>
          </a:p>
          <a:p>
            <a:pPr algn="ctr">
              <a:lnSpc>
                <a:spcPts val="2769"/>
              </a:lnSpc>
            </a:pPr>
            <a:r>
              <a:rPr lang="en-US" sz="1977">
                <a:solidFill>
                  <a:srgbClr val="000000"/>
                </a:solidFill>
                <a:latin typeface="Canva Sans"/>
                <a:ea typeface="Canva Sans"/>
                <a:cs typeface="Canva Sans"/>
                <a:sym typeface="Canva Sans"/>
              </a:rPr>
              <a:t>that contains any null values</a:t>
            </a:r>
          </a:p>
        </p:txBody>
      </p:sp>
      <p:sp>
        <p:nvSpPr>
          <p:cNvPr id="26" name="Freeform 26"/>
          <p:cNvSpPr/>
          <p:nvPr/>
        </p:nvSpPr>
        <p:spPr>
          <a:xfrm>
            <a:off x="9631660" y="5067578"/>
            <a:ext cx="7315200" cy="159604"/>
          </a:xfrm>
          <a:custGeom>
            <a:avLst/>
            <a:gdLst/>
            <a:ahLst/>
            <a:cxnLst/>
            <a:rect l="l" t="t" r="r" b="b"/>
            <a:pathLst>
              <a:path w="7315200" h="159604">
                <a:moveTo>
                  <a:pt x="0" y="0"/>
                </a:moveTo>
                <a:lnTo>
                  <a:pt x="7315200" y="0"/>
                </a:lnTo>
                <a:lnTo>
                  <a:pt x="7315200" y="159605"/>
                </a:lnTo>
                <a:lnTo>
                  <a:pt x="0" y="159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9919886" y="4180483"/>
            <a:ext cx="542889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Data Cleaning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Freeform 2"/>
          <p:cNvSpPr/>
          <p:nvPr/>
        </p:nvSpPr>
        <p:spPr>
          <a:xfrm rot="5400000">
            <a:off x="9323001" y="-4549841"/>
            <a:ext cx="12580926" cy="18980794"/>
          </a:xfrm>
          <a:custGeom>
            <a:avLst/>
            <a:gdLst/>
            <a:ahLst/>
            <a:cxnLst/>
            <a:rect l="l" t="t" r="r" b="b"/>
            <a:pathLst>
              <a:path w="12580926" h="18980794">
                <a:moveTo>
                  <a:pt x="0" y="0"/>
                </a:moveTo>
                <a:lnTo>
                  <a:pt x="12580926" y="0"/>
                </a:lnTo>
                <a:lnTo>
                  <a:pt x="12580926" y="18980794"/>
                </a:lnTo>
                <a:lnTo>
                  <a:pt x="0" y="18980794"/>
                </a:lnTo>
                <a:lnTo>
                  <a:pt x="0" y="0"/>
                </a:lnTo>
                <a:close/>
              </a:path>
            </a:pathLst>
          </a:custGeom>
          <a:blipFill>
            <a:blip r:embed="rId2"/>
            <a:stretch>
              <a:fillRect l="-7236" r="-7236"/>
            </a:stretch>
          </a:blipFill>
        </p:spPr>
        <p:txBody>
          <a:bodyPr/>
          <a:lstStyle/>
          <a:p>
            <a:endParaRPr lang="en-US"/>
          </a:p>
        </p:txBody>
      </p:sp>
      <p:sp>
        <p:nvSpPr>
          <p:cNvPr id="3" name="Freeform 3"/>
          <p:cNvSpPr/>
          <p:nvPr/>
        </p:nvSpPr>
        <p:spPr>
          <a:xfrm>
            <a:off x="9871568" y="412878"/>
            <a:ext cx="6865606" cy="9055356"/>
          </a:xfrm>
          <a:custGeom>
            <a:avLst/>
            <a:gdLst/>
            <a:ahLst/>
            <a:cxnLst/>
            <a:rect l="l" t="t" r="r" b="b"/>
            <a:pathLst>
              <a:path w="6865606" h="9055356">
                <a:moveTo>
                  <a:pt x="0" y="0"/>
                </a:moveTo>
                <a:lnTo>
                  <a:pt x="6865606" y="0"/>
                </a:lnTo>
                <a:lnTo>
                  <a:pt x="6865606" y="9055356"/>
                </a:lnTo>
                <a:lnTo>
                  <a:pt x="0" y="9055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327279" y="762000"/>
            <a:ext cx="15631650" cy="5102819"/>
          </a:xfrm>
          <a:prstGeom prst="rect">
            <a:avLst/>
          </a:prstGeom>
        </p:spPr>
        <p:txBody>
          <a:bodyPr lIns="0" tIns="0" rIns="0" bIns="0" rtlCol="0" anchor="t">
            <a:spAutoFit/>
          </a:bodyPr>
          <a:lstStyle/>
          <a:p>
            <a:pPr algn="ctr">
              <a:lnSpc>
                <a:spcPts val="20599"/>
              </a:lnSpc>
            </a:pPr>
            <a:r>
              <a:rPr lang="en-US" sz="14713" b="1">
                <a:solidFill>
                  <a:srgbClr val="FFFFFF"/>
                </a:solidFill>
                <a:latin typeface="Canva Sans Bold"/>
                <a:ea typeface="Canva Sans Bold"/>
                <a:cs typeface="Canva Sans Bold"/>
                <a:sym typeface="Canva Sans Bold"/>
              </a:rPr>
              <a:t>4.Asking Questions</a:t>
            </a:r>
          </a:p>
        </p:txBody>
      </p:sp>
      <p:sp>
        <p:nvSpPr>
          <p:cNvPr id="5" name="TextBox 5"/>
          <p:cNvSpPr txBox="1"/>
          <p:nvPr/>
        </p:nvSpPr>
        <p:spPr>
          <a:xfrm>
            <a:off x="-595411" y="8677910"/>
            <a:ext cx="973941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Analysis And Sales Forecasting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1220</Words>
  <Application>Microsoft Office PowerPoint</Application>
  <PresentationFormat>Custom</PresentationFormat>
  <Paragraphs>138</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Noto Serif Ethiopic Condensed Bold</vt:lpstr>
      <vt:lpstr>Calibri</vt:lpstr>
      <vt:lpstr>Canva Sans Bold</vt:lpstr>
      <vt:lpstr>Canva Sans</vt:lpstr>
      <vt:lpstr>League Spartan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Project</dc:title>
  <dc:creator>amira</dc:creator>
  <cp:lastModifiedBy>amira sayed</cp:lastModifiedBy>
  <cp:revision>2</cp:revision>
  <dcterms:created xsi:type="dcterms:W3CDTF">2006-08-16T00:00:00Z</dcterms:created>
  <dcterms:modified xsi:type="dcterms:W3CDTF">2024-10-05T11:55:19Z</dcterms:modified>
  <dc:identifier>DAGSqFLQ6Rw</dc:identifier>
</cp:coreProperties>
</file>